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372" r:id="rId5"/>
    <p:sldId id="261" r:id="rId6"/>
    <p:sldId id="262" r:id="rId7"/>
    <p:sldId id="263" r:id="rId8"/>
    <p:sldId id="264" r:id="rId9"/>
    <p:sldId id="265" r:id="rId10"/>
    <p:sldId id="266" r:id="rId11"/>
    <p:sldId id="380" r:id="rId12"/>
    <p:sldId id="267" r:id="rId13"/>
    <p:sldId id="268" r:id="rId14"/>
    <p:sldId id="269" r:id="rId15"/>
    <p:sldId id="270" r:id="rId16"/>
    <p:sldId id="271" r:id="rId17"/>
    <p:sldId id="419" r:id="rId18"/>
    <p:sldId id="420" r:id="rId19"/>
    <p:sldId id="418" r:id="rId20"/>
    <p:sldId id="272" r:id="rId21"/>
    <p:sldId id="273" r:id="rId22"/>
    <p:sldId id="274" r:id="rId23"/>
    <p:sldId id="275" r:id="rId24"/>
    <p:sldId id="371" r:id="rId25"/>
    <p:sldId id="277" r:id="rId26"/>
    <p:sldId id="278" r:id="rId27"/>
    <p:sldId id="279" r:id="rId28"/>
    <p:sldId id="280" r:id="rId29"/>
    <p:sldId id="281" r:id="rId30"/>
    <p:sldId id="282" r:id="rId31"/>
    <p:sldId id="424" r:id="rId32"/>
    <p:sldId id="283" r:id="rId33"/>
    <p:sldId id="284" r:id="rId34"/>
    <p:sldId id="374" r:id="rId35"/>
    <p:sldId id="373" r:id="rId36"/>
    <p:sldId id="375" r:id="rId37"/>
    <p:sldId id="376" r:id="rId38"/>
    <p:sldId id="377" r:id="rId39"/>
    <p:sldId id="378" r:id="rId40"/>
    <p:sldId id="379" r:id="rId41"/>
    <p:sldId id="381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9" r:id="rId55"/>
    <p:sldId id="388" r:id="rId56"/>
    <p:sldId id="302" r:id="rId57"/>
    <p:sldId id="303" r:id="rId58"/>
    <p:sldId id="304" r:id="rId59"/>
    <p:sldId id="305" r:id="rId60"/>
    <p:sldId id="306" r:id="rId61"/>
    <p:sldId id="307" r:id="rId62"/>
    <p:sldId id="314" r:id="rId63"/>
    <p:sldId id="315" r:id="rId64"/>
    <p:sldId id="316" r:id="rId65"/>
    <p:sldId id="427" r:id="rId66"/>
    <p:sldId id="428" r:id="rId67"/>
    <p:sldId id="429" r:id="rId68"/>
    <p:sldId id="430" r:id="rId69"/>
    <p:sldId id="431" r:id="rId70"/>
    <p:sldId id="432" r:id="rId71"/>
    <p:sldId id="433" r:id="rId72"/>
    <p:sldId id="434" r:id="rId73"/>
    <p:sldId id="435" r:id="rId74"/>
    <p:sldId id="436" r:id="rId75"/>
    <p:sldId id="437" r:id="rId76"/>
    <p:sldId id="438" r:id="rId77"/>
    <p:sldId id="323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73EC0-D17D-4F1F-BFB4-8F7140E9FEF3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4CE7-4F8E-46C8-B54A-FE592222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335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73EC0-D17D-4F1F-BFB4-8F7140E9FEF3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4CE7-4F8E-46C8-B54A-FE592222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88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73EC0-D17D-4F1F-BFB4-8F7140E9FEF3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4CE7-4F8E-46C8-B54A-FE592222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90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73EC0-D17D-4F1F-BFB4-8F7140E9FEF3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4CE7-4F8E-46C8-B54A-FE592222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69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73EC0-D17D-4F1F-BFB4-8F7140E9FEF3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4CE7-4F8E-46C8-B54A-FE592222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69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73EC0-D17D-4F1F-BFB4-8F7140E9FEF3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4CE7-4F8E-46C8-B54A-FE592222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7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73EC0-D17D-4F1F-BFB4-8F7140E9FEF3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4CE7-4F8E-46C8-B54A-FE592222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72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73EC0-D17D-4F1F-BFB4-8F7140E9FEF3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4CE7-4F8E-46C8-B54A-FE592222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11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73EC0-D17D-4F1F-BFB4-8F7140E9FEF3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4CE7-4F8E-46C8-B54A-FE592222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6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73EC0-D17D-4F1F-BFB4-8F7140E9FEF3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4CE7-4F8E-46C8-B54A-FE592222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4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73EC0-D17D-4F1F-BFB4-8F7140E9FEF3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4CE7-4F8E-46C8-B54A-FE592222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18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73EC0-D17D-4F1F-BFB4-8F7140E9FEF3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74CE7-4F8E-46C8-B54A-FE592222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96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emf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emf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emf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emf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emf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emf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emf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56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0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67.emf"/><Relationship Id="rId7" Type="http://schemas.openxmlformats.org/officeDocument/2006/relationships/image" Target="../media/image51.emf"/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10" Type="http://schemas.openxmlformats.org/officeDocument/2006/relationships/image" Target="../media/image215.png"/><Relationship Id="rId4" Type="http://schemas.openxmlformats.org/officeDocument/2006/relationships/image" Target="../media/image68.emf"/><Relationship Id="rId9" Type="http://schemas.openxmlformats.org/officeDocument/2006/relationships/image" Target="../media/image2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emf"/><Relationship Id="rId7" Type="http://schemas.openxmlformats.org/officeDocument/2006/relationships/image" Target="../media/image9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image" Target="../media/image87.emf"/><Relationship Id="rId7" Type="http://schemas.openxmlformats.org/officeDocument/2006/relationships/image" Target="../media/image91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emf"/><Relationship Id="rId5" Type="http://schemas.openxmlformats.org/officeDocument/2006/relationships/image" Target="../media/image89.emf"/><Relationship Id="rId10" Type="http://schemas.openxmlformats.org/officeDocument/2006/relationships/image" Target="../media/image224.png"/><Relationship Id="rId4" Type="http://schemas.openxmlformats.org/officeDocument/2006/relationships/image" Target="../media/image88.emf"/><Relationship Id="rId9" Type="http://schemas.openxmlformats.org/officeDocument/2006/relationships/image" Target="../media/image2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emf"/><Relationship Id="rId5" Type="http://schemas.openxmlformats.org/officeDocument/2006/relationships/image" Target="../media/image95.emf"/><Relationship Id="rId4" Type="http://schemas.openxmlformats.org/officeDocument/2006/relationships/image" Target="../media/image94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98.emf"/><Relationship Id="rId7" Type="http://schemas.openxmlformats.org/officeDocument/2006/relationships/image" Target="../media/image102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emf"/><Relationship Id="rId5" Type="http://schemas.openxmlformats.org/officeDocument/2006/relationships/image" Target="../media/image100.emf"/><Relationship Id="rId4" Type="http://schemas.openxmlformats.org/officeDocument/2006/relationships/image" Target="../media/image99.emf"/><Relationship Id="rId9" Type="http://schemas.openxmlformats.org/officeDocument/2006/relationships/image" Target="../media/image104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7" Type="http://schemas.openxmlformats.org/officeDocument/2006/relationships/image" Target="../media/image125.png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jpeg"/><Relationship Id="rId5" Type="http://schemas.openxmlformats.org/officeDocument/2006/relationships/image" Target="../media/image108.jpeg"/><Relationship Id="rId4" Type="http://schemas.openxmlformats.org/officeDocument/2006/relationships/image" Target="../media/image11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emf"/><Relationship Id="rId5" Type="http://schemas.openxmlformats.org/officeDocument/2006/relationships/image" Target="../media/image127.emf"/><Relationship Id="rId4" Type="http://schemas.openxmlformats.org/officeDocument/2006/relationships/image" Target="../media/image12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jpeg"/><Relationship Id="rId4" Type="http://schemas.openxmlformats.org/officeDocument/2006/relationships/image" Target="../media/image131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7" Type="http://schemas.openxmlformats.org/officeDocument/2006/relationships/image" Target="../media/image137.emf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emf"/><Relationship Id="rId5" Type="http://schemas.openxmlformats.org/officeDocument/2006/relationships/image" Target="../media/image135.emf"/><Relationship Id="rId4" Type="http://schemas.openxmlformats.org/officeDocument/2006/relationships/image" Target="../media/image134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8.jpeg"/><Relationship Id="rId4" Type="http://schemas.openxmlformats.org/officeDocument/2006/relationships/image" Target="../media/image141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42.wmf"/><Relationship Id="rId4" Type="http://schemas.openxmlformats.org/officeDocument/2006/relationships/oleObject" Target="../embeddings/oleObject5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4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4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7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4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8.emf"/><Relationship Id="rId7" Type="http://schemas.openxmlformats.org/officeDocument/2006/relationships/image" Target="../media/image161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0.png"/><Relationship Id="rId5" Type="http://schemas.openxmlformats.org/officeDocument/2006/relationships/image" Target="../media/image159.png"/><Relationship Id="rId4" Type="http://schemas.openxmlformats.org/officeDocument/2006/relationships/image" Target="../media/image9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e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em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e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e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e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emf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em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emf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emf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em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emf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em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emf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emf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emf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1065" y="2474645"/>
            <a:ext cx="11062952" cy="2387600"/>
          </a:xfrm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BJT-Differential Amplifier</a:t>
            </a:r>
            <a:b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22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028" y="180304"/>
            <a:ext cx="9114971" cy="50356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2992" y="5434884"/>
            <a:ext cx="119129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" panose="02020603050405020304" pitchFamily="18" charset="0"/>
              </a:rPr>
              <a:t>Including </a:t>
            </a:r>
            <a:r>
              <a:rPr lang="en-US" sz="2400" dirty="0">
                <a:latin typeface="Times" panose="02020603050405020304" pitchFamily="18" charset="0"/>
              </a:rPr>
              <a:t>two equal resistances </a:t>
            </a:r>
            <a:r>
              <a:rPr lang="en-US" sz="2400" i="1" dirty="0">
                <a:latin typeface="TimesNewRoman,Italic"/>
              </a:rPr>
              <a:t>R</a:t>
            </a:r>
            <a:r>
              <a:rPr lang="en-US" sz="1000" i="1" dirty="0">
                <a:latin typeface="TimesNewRoman,Italic"/>
              </a:rPr>
              <a:t>e </a:t>
            </a:r>
            <a:r>
              <a:rPr lang="en-US" sz="1000" i="1" dirty="0" smtClean="0">
                <a:latin typeface="TimesNewRoman,Italic"/>
              </a:rPr>
              <a:t> </a:t>
            </a:r>
            <a:r>
              <a:rPr lang="en-US" sz="2400" dirty="0" smtClean="0">
                <a:latin typeface="Times" panose="02020603050405020304" pitchFamily="18" charset="0"/>
              </a:rPr>
              <a:t>in </a:t>
            </a:r>
            <a:r>
              <a:rPr lang="en-US" sz="2400" dirty="0">
                <a:latin typeface="Times" panose="02020603050405020304" pitchFamily="18" charset="0"/>
              </a:rPr>
              <a:t>series with the emitters of </a:t>
            </a:r>
            <a:r>
              <a:rPr lang="en-US" sz="2400" i="1" dirty="0">
                <a:latin typeface="TimesNewRoman,Italic"/>
              </a:rPr>
              <a:t>Q</a:t>
            </a:r>
            <a:r>
              <a:rPr lang="en-US" sz="1000" dirty="0">
                <a:latin typeface="Times" panose="02020603050405020304" pitchFamily="18" charset="0"/>
              </a:rPr>
              <a:t>1 </a:t>
            </a:r>
            <a:r>
              <a:rPr lang="en-US" sz="2400" dirty="0">
                <a:latin typeface="Times" panose="02020603050405020304" pitchFamily="18" charset="0"/>
              </a:rPr>
              <a:t>and </a:t>
            </a:r>
            <a:r>
              <a:rPr lang="en-US" sz="2400" i="1" dirty="0">
                <a:latin typeface="TimesNewRoman,Italic"/>
              </a:rPr>
              <a:t>Q</a:t>
            </a:r>
            <a:r>
              <a:rPr lang="en-US" sz="1000" dirty="0">
                <a:latin typeface="Times" panose="02020603050405020304" pitchFamily="18" charset="0"/>
              </a:rPr>
              <a:t>2</a:t>
            </a:r>
            <a:r>
              <a:rPr lang="en-US" sz="2400" dirty="0">
                <a:latin typeface="Times" panose="02020603050405020304" pitchFamily="18" charset="0"/>
              </a:rPr>
              <a:t>, as shown </a:t>
            </a:r>
            <a:r>
              <a:rPr lang="en-US" sz="2400" dirty="0" smtClean="0">
                <a:latin typeface="Times" panose="02020603050405020304" pitchFamily="18" charset="0"/>
              </a:rPr>
              <a:t>in Fig</a:t>
            </a:r>
            <a:r>
              <a:rPr lang="en-US" sz="2400" dirty="0">
                <a:latin typeface="Times" panose="02020603050405020304" pitchFamily="18" charset="0"/>
              </a:rPr>
              <a:t>. </a:t>
            </a:r>
            <a:r>
              <a:rPr lang="en-US" sz="2400" dirty="0" smtClean="0">
                <a:latin typeface="Times" panose="02020603050405020304" pitchFamily="18" charset="0"/>
              </a:rPr>
              <a:t>The </a:t>
            </a:r>
            <a:r>
              <a:rPr lang="en-US" sz="2400" dirty="0">
                <a:latin typeface="Times" panose="02020603050405020304" pitchFamily="18" charset="0"/>
              </a:rPr>
              <a:t>resulting transfer characteristics for three different values of </a:t>
            </a:r>
            <a:r>
              <a:rPr lang="en-US" sz="2400" i="1" dirty="0">
                <a:latin typeface="TimesNewRoman,Italic"/>
              </a:rPr>
              <a:t>R</a:t>
            </a:r>
            <a:r>
              <a:rPr lang="en-US" sz="1000" i="1" dirty="0">
                <a:latin typeface="TimesNewRoman,Italic"/>
              </a:rPr>
              <a:t>e </a:t>
            </a:r>
            <a:r>
              <a:rPr lang="en-US" sz="2400" dirty="0">
                <a:latin typeface="Times" panose="02020603050405020304" pitchFamily="18" charset="0"/>
              </a:rPr>
              <a:t>are </a:t>
            </a:r>
            <a:r>
              <a:rPr lang="en-US" sz="2400" dirty="0" smtClean="0">
                <a:latin typeface="Times" panose="02020603050405020304" pitchFamily="18" charset="0"/>
              </a:rPr>
              <a:t>sketched . </a:t>
            </a:r>
            <a:r>
              <a:rPr lang="en-US" sz="2400" dirty="0">
                <a:latin typeface="Times" panose="02020603050405020304" pitchFamily="18" charset="0"/>
              </a:rPr>
              <a:t>Observe that expansion of the linear range is obtained at the expense </a:t>
            </a:r>
            <a:r>
              <a:rPr lang="en-US" sz="2400" dirty="0" smtClean="0">
                <a:latin typeface="Times" panose="02020603050405020304" pitchFamily="18" charset="0"/>
              </a:rPr>
              <a:t>of reduced </a:t>
            </a:r>
            <a:r>
              <a:rPr lang="en-US" sz="2400" i="1" dirty="0">
                <a:latin typeface="TimesNewRoman,Italic"/>
              </a:rPr>
              <a:t>G</a:t>
            </a:r>
            <a:r>
              <a:rPr lang="en-US" sz="1000" i="1" dirty="0">
                <a:latin typeface="TimesNewRoman,Italic"/>
              </a:rPr>
              <a:t>m </a:t>
            </a:r>
            <a:r>
              <a:rPr lang="en-US" sz="2400" dirty="0" smtClean="0">
                <a:latin typeface="Times" panose="02020603050405020304" pitchFamily="18" charset="0"/>
              </a:rPr>
              <a:t>and </a:t>
            </a:r>
            <a:r>
              <a:rPr lang="en-US" sz="2400" dirty="0">
                <a:latin typeface="Times" panose="02020603050405020304" pitchFamily="18" charset="0"/>
              </a:rPr>
              <a:t>hence reduced gain.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4364"/>
            <a:ext cx="2854162" cy="408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57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085" y="225173"/>
            <a:ext cx="10075230" cy="66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5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28" y="92853"/>
            <a:ext cx="10737586" cy="672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9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9" y="110147"/>
            <a:ext cx="10538364" cy="656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0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21" y="731874"/>
            <a:ext cx="11847093" cy="548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7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33" y="143077"/>
            <a:ext cx="11944663" cy="660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2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2" y="98276"/>
            <a:ext cx="11347865" cy="668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8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04" y="173832"/>
            <a:ext cx="11200946" cy="668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7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72" y="105876"/>
            <a:ext cx="11080289" cy="675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0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05" y="533849"/>
            <a:ext cx="11904615" cy="577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2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77"/>
            <a:ext cx="12137424" cy="1218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878" y="1799771"/>
            <a:ext cx="2814418" cy="12482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74445" y="3823286"/>
                <a:ext cx="2298130" cy="7112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0.99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𝑖𝑑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445" y="3823286"/>
                <a:ext cx="2298130" cy="71128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61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37" y="2799233"/>
            <a:ext cx="10515600" cy="1012914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</a:rPr>
              <a:t>Small Signal Operations</a:t>
            </a:r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98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16983" y="107549"/>
                <a:ext cx="10515600" cy="1077308"/>
              </a:xfrm>
            </p:spPr>
            <p:txBody>
              <a:bodyPr/>
              <a:lstStyle/>
              <a:p>
                <a:r>
                  <a:rPr lang="en-US" b="1" dirty="0" smtClean="0"/>
                  <a:t>The Collector Currents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𝒊𝒅</m:t>
                        </m:r>
                      </m:sub>
                    </m:sSub>
                  </m:oMath>
                </a14:m>
                <a:r>
                  <a:rPr lang="en-US" b="1" i="1" dirty="0" smtClean="0"/>
                  <a:t> </a:t>
                </a:r>
                <a:r>
                  <a:rPr lang="en-US" b="1" dirty="0"/>
                  <a:t>i</a:t>
                </a:r>
                <a:r>
                  <a:rPr lang="en-US" b="1" dirty="0" smtClean="0"/>
                  <a:t>s </a:t>
                </a:r>
                <a:r>
                  <a:rPr lang="en-US" b="1" dirty="0"/>
                  <a:t>Applied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6983" y="107549"/>
                <a:ext cx="10515600" cy="1077308"/>
              </a:xfrm>
              <a:blipFill rotWithShape="0">
                <a:blip r:embed="rId2"/>
                <a:stretch>
                  <a:fillRect l="-2319" b="-9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064" y="1784096"/>
            <a:ext cx="5738946" cy="37787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36" y="1184856"/>
            <a:ext cx="2792922" cy="21234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6064" y="367344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Times" panose="02020603050405020304" pitchFamily="18" charset="0"/>
              </a:rPr>
              <a:t>Multiplying the numerator and the denominator of the right-hand side of </a:t>
            </a:r>
            <a:r>
              <a:rPr lang="en-US" sz="2400" dirty="0" err="1" smtClean="0">
                <a:latin typeface="Times" panose="02020603050405020304" pitchFamily="18" charset="0"/>
              </a:rPr>
              <a:t>Eq</a:t>
            </a:r>
            <a:r>
              <a:rPr lang="en-US" sz="2400" dirty="0" smtClean="0">
                <a:latin typeface="Times" panose="02020603050405020304" pitchFamily="18" charset="0"/>
              </a:rPr>
              <a:t> by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718" y="4047309"/>
            <a:ext cx="1327653" cy="5520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064" y="4506044"/>
            <a:ext cx="4159971" cy="15294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602" y="6097516"/>
            <a:ext cx="9926248" cy="52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4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41" y="115910"/>
            <a:ext cx="4928129" cy="11782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41" y="1700014"/>
            <a:ext cx="3659371" cy="10581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10" y="4123338"/>
            <a:ext cx="3395039" cy="10972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8317" y="3335628"/>
            <a:ext cx="3395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 Black" panose="020B0A04020102020204" pitchFamily="34" charset="0"/>
              </a:rPr>
              <a:t>Similarly 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082330" y="870858"/>
            <a:ext cx="9373502" cy="5040942"/>
            <a:chOff x="2082330" y="870858"/>
            <a:chExt cx="9373502" cy="5040942"/>
          </a:xfrm>
        </p:grpSpPr>
        <p:grpSp>
          <p:nvGrpSpPr>
            <p:cNvPr id="12" name="Group 11"/>
            <p:cNvGrpSpPr/>
            <p:nvPr/>
          </p:nvGrpSpPr>
          <p:grpSpPr>
            <a:xfrm>
              <a:off x="7721600" y="870858"/>
              <a:ext cx="3734232" cy="5040942"/>
              <a:chOff x="8749100" y="1700014"/>
              <a:chExt cx="2706732" cy="4211785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91405" y="2455399"/>
                <a:ext cx="2422124" cy="1111061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49101" y="3848808"/>
                <a:ext cx="2706731" cy="942229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86632" y="5331854"/>
                <a:ext cx="2231667" cy="579945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8749100" y="1700014"/>
                <a:ext cx="2706731" cy="437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/>
                  <a:t>The small signal current </a:t>
                </a:r>
                <a:endParaRPr lang="en-US" sz="2800" b="1" dirty="0"/>
              </a:p>
            </p:txBody>
          </p:sp>
        </p:grpSp>
        <p:sp>
          <p:nvSpPr>
            <p:cNvPr id="2" name="Oval 1"/>
            <p:cNvSpPr/>
            <p:nvPr/>
          </p:nvSpPr>
          <p:spPr>
            <a:xfrm>
              <a:off x="2082330" y="4123338"/>
              <a:ext cx="1601026" cy="112772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241335" y="1747572"/>
              <a:ext cx="1601026" cy="1127722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287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199" y="56032"/>
            <a:ext cx="10515600" cy="781096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Small-Signal Operation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533" y="837128"/>
            <a:ext cx="9207322" cy="602087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6686" y="1433558"/>
            <a:ext cx="1698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DC +ac currents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661886" y="239932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DC voltage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399972" y="239932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ac voltage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148708" y="2430098"/>
            <a:ext cx="20029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Diff  output voltage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60374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65642" cy="742458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</a:rPr>
              <a:t>An alternate view point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031" y="742458"/>
            <a:ext cx="6478969" cy="5722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02" y="1489089"/>
            <a:ext cx="2555372" cy="964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02" y="843906"/>
            <a:ext cx="7570959" cy="425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678" y="1549843"/>
            <a:ext cx="1549412" cy="84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71" y="2743070"/>
            <a:ext cx="2770595" cy="8185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302" y="3786206"/>
            <a:ext cx="4314376" cy="86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1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7858" y="2513239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 smtClean="0"/>
              <a:t>Common Mode input resistance 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02446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725" y="0"/>
            <a:ext cx="7837246" cy="48588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516" y="4858826"/>
            <a:ext cx="4707056" cy="184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3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6" name="Object 10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499443"/>
              </p:ext>
            </p:extLst>
          </p:nvPr>
        </p:nvGraphicFramePr>
        <p:xfrm>
          <a:off x="0" y="113789"/>
          <a:ext cx="11466421" cy="1898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6" name="Image" r:id="rId3" imgW="7259146" imgH="926672" progId="Photoshop.Image.4">
                  <p:embed/>
                </p:oleObj>
              </mc:Choice>
              <mc:Fallback>
                <p:oleObj name="Image" r:id="rId3" imgW="7259146" imgH="926672" progId="Photoshop.Image.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3789"/>
                        <a:ext cx="11466421" cy="18980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Object 10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394995"/>
              </p:ext>
            </p:extLst>
          </p:nvPr>
        </p:nvGraphicFramePr>
        <p:xfrm>
          <a:off x="203200" y="2297660"/>
          <a:ext cx="1683657" cy="499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7" name="Image" r:id="rId5" imgW="780488" imgH="231472" progId="Photoshop.Image.4">
                  <p:embed/>
                </p:oleObj>
              </mc:Choice>
              <mc:Fallback>
                <p:oleObj name="Image" r:id="rId5" imgW="780488" imgH="231472" progId="Photoshop.Image.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200" y="2297660"/>
                        <a:ext cx="1683657" cy="4997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Text Box 1034"/>
          <p:cNvSpPr txBox="1">
            <a:spLocks noChangeArrowheads="1"/>
          </p:cNvSpPr>
          <p:nvPr/>
        </p:nvSpPr>
        <p:spPr bwMode="auto">
          <a:xfrm>
            <a:off x="95897" y="1804485"/>
            <a:ext cx="72835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/>
              <a:t>Input CM resistance is large so we must take into account</a:t>
            </a:r>
          </a:p>
        </p:txBody>
      </p:sp>
      <p:sp>
        <p:nvSpPr>
          <p:cNvPr id="13319" name="Text Box 1035"/>
          <p:cNvSpPr txBox="1">
            <a:spLocks noChangeArrowheads="1"/>
          </p:cNvSpPr>
          <p:nvPr/>
        </p:nvSpPr>
        <p:spPr bwMode="auto">
          <a:xfrm>
            <a:off x="35759" y="2920254"/>
            <a:ext cx="838063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dirty="0"/>
              <a:t>CM gain is small, so assume 0V at collector then r</a:t>
            </a:r>
            <a:r>
              <a:rPr lang="en-US" altLang="en-US" baseline="-25000" dirty="0"/>
              <a:t>0</a:t>
            </a:r>
            <a:r>
              <a:rPr lang="en-US" altLang="en-US" dirty="0"/>
              <a:t> appears in </a:t>
            </a:r>
          </a:p>
          <a:p>
            <a:pPr eaLnBrk="1" hangingPunct="1"/>
            <a:r>
              <a:rPr lang="en-US" altLang="en-US" dirty="0"/>
              <a:t>parallel with 2R in the emitter and </a:t>
            </a:r>
            <a:r>
              <a:rPr lang="en-US" altLang="en-US" dirty="0" err="1"/>
              <a:t>r</a:t>
            </a:r>
            <a:r>
              <a:rPr lang="en-US" altLang="en-US" sz="3600" baseline="-25000" dirty="0" err="1"/>
              <a:t>u</a:t>
            </a:r>
            <a:r>
              <a:rPr lang="en-US" altLang="en-US" dirty="0"/>
              <a:t> appears between input </a:t>
            </a:r>
          </a:p>
          <a:p>
            <a:pPr eaLnBrk="1" hangingPunct="1"/>
            <a:r>
              <a:rPr lang="en-US" altLang="en-US" dirty="0"/>
              <a:t>and ground.</a:t>
            </a:r>
          </a:p>
        </p:txBody>
      </p:sp>
      <p:graphicFrame>
        <p:nvGraphicFramePr>
          <p:cNvPr id="13321" name="Object 10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731652"/>
              </p:ext>
            </p:extLst>
          </p:nvPr>
        </p:nvGraphicFramePr>
        <p:xfrm>
          <a:off x="772424" y="4237092"/>
          <a:ext cx="5577384" cy="970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8" name="Image" r:id="rId7" imgW="3292683" imgH="573122" progId="Photoshop.Image.4">
                  <p:embed/>
                </p:oleObj>
              </mc:Choice>
              <mc:Fallback>
                <p:oleObj name="Image" r:id="rId7" imgW="3292683" imgH="573122" progId="Photoshop.Image.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424" y="4237092"/>
                        <a:ext cx="5577384" cy="9707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2" name="Object 10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0859844"/>
              </p:ext>
            </p:extLst>
          </p:nvPr>
        </p:nvGraphicFramePr>
        <p:xfrm>
          <a:off x="1010995" y="5456520"/>
          <a:ext cx="5951264" cy="1141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9" name="Image" r:id="rId9" imgW="3606402" imgH="691897" progId="Photoshop.Image.4">
                  <p:embed/>
                </p:oleObj>
              </mc:Choice>
              <mc:Fallback>
                <p:oleObj name="Image" r:id="rId9" imgW="3606402" imgH="691897" progId="Photoshop.Image.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0995" y="5456520"/>
                        <a:ext cx="5951264" cy="11419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4" name="Text Box 1040"/>
          <p:cNvSpPr txBox="1">
            <a:spLocks noChangeArrowheads="1"/>
          </p:cNvSpPr>
          <p:nvPr/>
        </p:nvSpPr>
        <p:spPr bwMode="auto">
          <a:xfrm>
            <a:off x="7125659" y="5381163"/>
            <a:ext cx="8643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1200" dirty="0"/>
              <a:t>“emitter</a:t>
            </a:r>
          </a:p>
          <a:p>
            <a:pPr eaLnBrk="1" hangingPunct="1"/>
            <a:r>
              <a:rPr lang="en-US" altLang="en-US" sz="1200" dirty="0"/>
              <a:t>reflectance</a:t>
            </a:r>
          </a:p>
          <a:p>
            <a:pPr eaLnBrk="1" hangingPunct="1"/>
            <a:r>
              <a:rPr lang="en-US" altLang="en-US" sz="1200" dirty="0"/>
              <a:t>rule”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41936" y="1062802"/>
            <a:ext cx="3698889" cy="37269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12877" y="1122510"/>
            <a:ext cx="3534765" cy="479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3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8" grpId="0"/>
      <p:bldP spid="13319" grpId="0"/>
      <p:bldP spid="133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997" y="128789"/>
            <a:ext cx="7052266" cy="53833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40997" y="6198790"/>
            <a:ext cx="78475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0" u="none" strike="noStrike" baseline="0" dirty="0" smtClean="0">
                <a:latin typeface="TimesNewRoman"/>
              </a:rPr>
              <a:t>The basic BJT differential-pair configuration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264015" y="1810785"/>
            <a:ext cx="42028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latin typeface="TimesNewRoman"/>
              </a:rPr>
              <a:t>Two matched transistors, </a:t>
            </a:r>
            <a:r>
              <a:rPr lang="en-US" sz="2400" b="0" i="1" u="none" strike="noStrike" baseline="0" dirty="0" smtClean="0">
                <a:latin typeface="TimesNewRoman,Italic"/>
              </a:rPr>
              <a:t>Q</a:t>
            </a:r>
            <a:r>
              <a:rPr lang="en-US" sz="1000" b="0" i="0" u="none" strike="noStrike" baseline="0" dirty="0" smtClean="0">
                <a:latin typeface="TimesNewRoman"/>
              </a:rPr>
              <a:t>1 </a:t>
            </a:r>
            <a:r>
              <a:rPr lang="en-US" sz="2400" b="0" i="0" u="none" strike="noStrike" baseline="0" dirty="0" smtClean="0">
                <a:latin typeface="TimesNewRoman"/>
              </a:rPr>
              <a:t>and </a:t>
            </a:r>
            <a:r>
              <a:rPr lang="en-US" sz="2400" b="0" i="1" u="none" strike="noStrike" baseline="0" dirty="0" smtClean="0">
                <a:latin typeface="TimesNewRoman,Italic"/>
              </a:rPr>
              <a:t>Q</a:t>
            </a:r>
            <a:r>
              <a:rPr lang="en-US" sz="1000" b="0" i="0" u="none" strike="noStrike" baseline="0" dirty="0" smtClean="0">
                <a:latin typeface="TimesNewRoman"/>
              </a:rPr>
              <a:t>2</a:t>
            </a:r>
            <a:r>
              <a:rPr lang="en-US" sz="2400" b="0" i="0" u="none" strike="noStrike" baseline="0" dirty="0" smtClean="0">
                <a:latin typeface="TimesNewRoman"/>
              </a:rPr>
              <a:t>, whose emitters are joined together and biased by a constant-current source </a:t>
            </a:r>
            <a:r>
              <a:rPr lang="en-US" sz="2400" b="0" i="1" u="none" strike="noStrike" baseline="0" dirty="0" smtClean="0">
                <a:latin typeface="TimesNewRoman,Italic"/>
              </a:rPr>
              <a:t>I</a:t>
            </a:r>
            <a:r>
              <a:rPr lang="en-US" sz="2400" b="0" i="0" u="none" strike="noStrike" baseline="0" dirty="0" smtClean="0">
                <a:latin typeface="TimesNewRoman"/>
              </a:rPr>
              <a:t>.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264015" y="4373106"/>
            <a:ext cx="49444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1" u="none" strike="noStrike" baseline="0" dirty="0" smtClean="0">
                <a:latin typeface="TimesNewRoman,Italic"/>
              </a:rPr>
              <a:t>Q</a:t>
            </a:r>
            <a:r>
              <a:rPr lang="en-US" sz="1000" b="0" i="0" u="none" strike="noStrike" baseline="0" dirty="0" smtClean="0">
                <a:latin typeface="TimesNewRoman"/>
              </a:rPr>
              <a:t>1 </a:t>
            </a:r>
            <a:r>
              <a:rPr lang="en-US" sz="2400" b="0" i="0" u="none" strike="noStrike" baseline="0" dirty="0" smtClean="0">
                <a:latin typeface="TimesNewRoman"/>
              </a:rPr>
              <a:t>and </a:t>
            </a:r>
            <a:r>
              <a:rPr lang="en-US" sz="2400" b="0" i="1" u="none" strike="noStrike" baseline="0" dirty="0" smtClean="0">
                <a:latin typeface="TimesNewRoman,Italic"/>
              </a:rPr>
              <a:t>Q</a:t>
            </a:r>
            <a:r>
              <a:rPr lang="en-US" sz="1000" b="0" i="0" u="none" strike="noStrike" baseline="0" dirty="0" smtClean="0">
                <a:latin typeface="TimesNewRoman"/>
              </a:rPr>
              <a:t>2   </a:t>
            </a:r>
            <a:r>
              <a:rPr lang="en-US" sz="2400" b="0" i="0" u="none" strike="noStrike" baseline="0" dirty="0" smtClean="0">
                <a:latin typeface="TimesNewRoman"/>
              </a:rPr>
              <a:t>should never enter saturation.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066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656" y="2837868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</a:rPr>
              <a:t>Differential Input Resistance</a:t>
            </a:r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02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5335" y="109349"/>
            <a:ext cx="7173532" cy="6748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27" y="109349"/>
            <a:ext cx="3790869" cy="12483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12" y="1727533"/>
            <a:ext cx="5267681" cy="10137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8" y="3286029"/>
            <a:ext cx="5298255" cy="73673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21" y="4567480"/>
            <a:ext cx="5538146" cy="18333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94751" y="4174830"/>
            <a:ext cx="1088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DC part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182258" y="4173547"/>
            <a:ext cx="1088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AC part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2001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352" y="2657564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Arial Black" panose="020B0A04020102020204" pitchFamily="34" charset="0"/>
              </a:rPr>
              <a:t>Differential Voltage &amp; Voltage Gain </a:t>
            </a:r>
            <a:endParaRPr lang="en-US" sz="5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07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38" y="528034"/>
            <a:ext cx="10665915" cy="2781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601" y="3410706"/>
            <a:ext cx="3755863" cy="1038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37" y="3624097"/>
            <a:ext cx="3271199" cy="6120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621" y="5280338"/>
            <a:ext cx="4841068" cy="13265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674" y="4550385"/>
            <a:ext cx="9236015" cy="355789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6908800" y="3410706"/>
            <a:ext cx="1204686" cy="1038845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7917541" y="5413830"/>
            <a:ext cx="1487715" cy="1193032"/>
          </a:xfrm>
          <a:prstGeom prst="round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4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8" y="-1"/>
            <a:ext cx="12078972" cy="6734629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217715" y="1074057"/>
            <a:ext cx="2119086" cy="653142"/>
          </a:xfrm>
          <a:prstGeom prst="wedgeRectCallout">
            <a:avLst>
              <a:gd name="adj1" fmla="val 96290"/>
              <a:gd name="adj2" fmla="val 3047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0.7V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5123542" y="1074057"/>
                <a:ext cx="2989943" cy="653142"/>
              </a:xfrm>
              <a:prstGeom prst="wedgeRoundRectCallout">
                <a:avLst>
                  <a:gd name="adj1" fmla="val -103950"/>
                  <a:gd name="adj2" fmla="val 17138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ea typeface="Cambria Math" panose="02040503050406030204" pitchFamily="18" charset="0"/>
                  </a:rPr>
                  <a:t>I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5−.07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1000</m:t>
                        </m:r>
                      </m:den>
                    </m:f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4.3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542" y="1074057"/>
                <a:ext cx="2989943" cy="653142"/>
              </a:xfrm>
              <a:prstGeom prst="wedgeRoundRectCallout">
                <a:avLst>
                  <a:gd name="adj1" fmla="val -103950"/>
                  <a:gd name="adj2" fmla="val 171389"/>
                  <a:gd name="adj3" fmla="val 16667"/>
                </a:avLst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535" y="6068160"/>
            <a:ext cx="4413743" cy="6664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400799" y="2525486"/>
                <a:ext cx="4093029" cy="10014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𝒏𝒐𝒕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𝒄𝒐𝒏𝒅𝒖𝒄𝒕𝒊𝒏𝒈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799" y="2525486"/>
                <a:ext cx="4093029" cy="100148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400798" y="3796080"/>
                <a:ext cx="4093029" cy="10014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𝒄𝒐𝒏𝒅𝒖𝒄𝒕𝒊𝒏𝒈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𝑽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798" y="3796080"/>
                <a:ext cx="4093029" cy="100148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9"/>
          <p:cNvSpPr/>
          <p:nvPr/>
        </p:nvSpPr>
        <p:spPr>
          <a:xfrm>
            <a:off x="6277428" y="4942710"/>
            <a:ext cx="2989943" cy="653142"/>
          </a:xfrm>
          <a:prstGeom prst="wedgeRoundRectCallout">
            <a:avLst>
              <a:gd name="adj1" fmla="val -130164"/>
              <a:gd name="adj2" fmla="val -1197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Whole of </a:t>
            </a:r>
            <a:r>
              <a:rPr lang="en-US" dirty="0" err="1" smtClean="0"/>
              <a:t>Ie</a:t>
            </a:r>
            <a:r>
              <a:rPr lang="en-US" dirty="0" smtClean="0"/>
              <a:t> flowing through  this channel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>
          <a:xfrm>
            <a:off x="78284" y="4115988"/>
            <a:ext cx="2119086" cy="653142"/>
          </a:xfrm>
          <a:prstGeom prst="wedgeRectCallout">
            <a:avLst>
              <a:gd name="adj1" fmla="val 83276"/>
              <a:gd name="adj2" fmla="val 20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 Current flowing through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16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8509" y="56030"/>
            <a:ext cx="8820955" cy="974278"/>
          </a:xfrm>
          <a:solidFill>
            <a:schemeClr val="tx1"/>
          </a:solidFill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The Differential Half-Circuit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86" y="1133309"/>
            <a:ext cx="11387751" cy="547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4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31" y="0"/>
            <a:ext cx="11552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4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37" y="198541"/>
            <a:ext cx="10973366" cy="64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1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59" y="177088"/>
            <a:ext cx="11277712" cy="668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1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24" y="1067183"/>
            <a:ext cx="11759223" cy="2822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96" y="199918"/>
            <a:ext cx="11971281" cy="5341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37" y="4091095"/>
            <a:ext cx="4235388" cy="8717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03395" y="5733126"/>
            <a:ext cx="88520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" panose="02020603050405020304" pitchFamily="18" charset="0"/>
              </a:rPr>
              <a:t>In evaluating the model parameters</a:t>
            </a:r>
          </a:p>
          <a:p>
            <a:r>
              <a:rPr lang="en-US" sz="2400" i="1" dirty="0" smtClean="0">
                <a:latin typeface="TimesNewRoman,Italic"/>
              </a:rPr>
              <a:t>r</a:t>
            </a:r>
            <a:r>
              <a:rPr lang="el-G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1600" dirty="0" smtClean="0">
                <a:latin typeface="Symbol" panose="05050102010706020507" pitchFamily="18" charset="2"/>
              </a:rPr>
              <a:t> </a:t>
            </a:r>
            <a:r>
              <a:rPr lang="en-US" sz="2400" dirty="0">
                <a:latin typeface="Times" panose="02020603050405020304" pitchFamily="18" charset="0"/>
              </a:rPr>
              <a:t>, </a:t>
            </a:r>
            <a:r>
              <a:rPr lang="en-US" sz="2400" i="1" dirty="0">
                <a:latin typeface="TimesNewRoman,Italic"/>
              </a:rPr>
              <a:t>g</a:t>
            </a:r>
            <a:r>
              <a:rPr lang="en-US" sz="1200" i="1" dirty="0">
                <a:latin typeface="TimesNewRoman,Italic"/>
              </a:rPr>
              <a:t>m</a:t>
            </a:r>
            <a:r>
              <a:rPr lang="en-US" sz="2400" dirty="0">
                <a:latin typeface="Times" panose="02020603050405020304" pitchFamily="18" charset="0"/>
              </a:rPr>
              <a:t>, and </a:t>
            </a:r>
            <a:r>
              <a:rPr lang="en-US" sz="2400" i="1" dirty="0" err="1">
                <a:latin typeface="TimesNewRoman,Italic"/>
              </a:rPr>
              <a:t>r</a:t>
            </a:r>
            <a:r>
              <a:rPr lang="en-US" sz="1200" i="1" dirty="0" err="1">
                <a:latin typeface="TimesNewRoman,Italic"/>
              </a:rPr>
              <a:t>o</a:t>
            </a:r>
            <a:r>
              <a:rPr lang="en-US" sz="2400" dirty="0">
                <a:latin typeface="Times" panose="02020603050405020304" pitchFamily="18" charset="0"/>
              </a:rPr>
              <a:t>, we must recall that the </a:t>
            </a:r>
            <a:r>
              <a:rPr lang="en-US" sz="2400" dirty="0" smtClean="0">
                <a:latin typeface="Times" panose="02020603050405020304" pitchFamily="18" charset="0"/>
              </a:rPr>
              <a:t>half-circuit  </a:t>
            </a:r>
            <a:r>
              <a:rPr lang="en-US" sz="2400" dirty="0">
                <a:latin typeface="Times" panose="02020603050405020304" pitchFamily="18" charset="0"/>
              </a:rPr>
              <a:t>is biased at </a:t>
            </a:r>
            <a:r>
              <a:rPr lang="en-US" sz="2400" i="1" dirty="0">
                <a:latin typeface="TimesNewRoman,Italic"/>
              </a:rPr>
              <a:t>I</a:t>
            </a:r>
            <a:r>
              <a:rPr lang="en-US" sz="2400" dirty="0">
                <a:latin typeface="Symbol" panose="05050102010706020507" pitchFamily="18" charset="2"/>
              </a:rPr>
              <a:t>/</a:t>
            </a:r>
            <a:r>
              <a:rPr lang="en-US" sz="2400" dirty="0">
                <a:latin typeface="Times" panose="02020603050405020304" pitchFamily="18" charset="0"/>
              </a:rPr>
              <a:t>2.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756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713668" cy="53639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 Black" panose="020B0A04020102020204" pitchFamily="34" charset="0"/>
              </a:rPr>
              <a:t>Basic Operation 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468" y="268198"/>
            <a:ext cx="5203063" cy="57698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1720" y="6260744"/>
            <a:ext cx="77359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latin typeface="TimesNewRoman"/>
              </a:rPr>
              <a:t>Differential pair with a common-mode input voltage </a:t>
            </a:r>
            <a:r>
              <a:rPr lang="en-US" sz="2400" b="0" i="1" u="none" strike="noStrike" baseline="0" dirty="0" smtClean="0">
                <a:latin typeface="TimesNewRoman,Italic"/>
              </a:rPr>
              <a:t>V</a:t>
            </a:r>
            <a:r>
              <a:rPr lang="en-US" sz="1000" b="0" i="1" u="none" strike="noStrike" baseline="0" dirty="0" smtClean="0">
                <a:latin typeface="TimesNewRoman,Italic"/>
              </a:rPr>
              <a:t>CM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/>
              <p:cNvSpPr/>
              <p:nvPr/>
            </p:nvSpPr>
            <p:spPr>
              <a:xfrm>
                <a:off x="151503" y="1845203"/>
                <a:ext cx="5344732" cy="3362636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000" b="1" dirty="0" smtClean="0"/>
                  <a:t>Same input at both the bases so the outs are same and their difference will be zero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𝟎𝟏</m:t>
                          </m:r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𝑪𝑴</m:t>
                          </m:r>
                        </m:sub>
                      </m:sSub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4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𝟎𝟐</m:t>
                          </m:r>
                          <m:r>
                            <a:rPr lang="en-US" sz="4000" b="1" i="1" smtClean="0">
                              <a:latin typeface="Cambria Math" panose="02040503050406030204" pitchFamily="18" charset="0"/>
                            </a:rPr>
                            <m:t>𝑪𝑴</m:t>
                          </m:r>
                        </m:sub>
                      </m:sSub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3" name="Rounded 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503" y="1845203"/>
                <a:ext cx="5344732" cy="3362636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99946" y="629715"/>
                <a:ext cx="5478231" cy="918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𝑪𝑴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𝑪𝑴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𝑪𝑪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𝑰</m:t>
                          </m:r>
                        </m:num>
                        <m:den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46" y="629715"/>
                <a:ext cx="5478231" cy="91877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49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34" y="0"/>
            <a:ext cx="10715787" cy="679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7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628" y="1889125"/>
            <a:ext cx="10515600" cy="1325563"/>
          </a:xfrm>
        </p:spPr>
        <p:txBody>
          <a:bodyPr/>
          <a:lstStyle/>
          <a:p>
            <a:r>
              <a:rPr lang="en-US" dirty="0" smtClean="0"/>
              <a:t>Section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09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217714"/>
            <a:ext cx="118872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04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662" y="82818"/>
            <a:ext cx="10515600" cy="901594"/>
          </a:xfrm>
        </p:spPr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Common-Mode Gain and CMRR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57" y="1574576"/>
            <a:ext cx="3121634" cy="961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57" y="2804666"/>
            <a:ext cx="3514954" cy="860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62" y="4121009"/>
            <a:ext cx="3182344" cy="1385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11" y="5735784"/>
            <a:ext cx="3562045" cy="8886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382" y="5665798"/>
            <a:ext cx="3871523" cy="8300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71977" y="984412"/>
            <a:ext cx="9324305" cy="5352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When There is slight difference between the two collector resistance </a:t>
            </a:r>
            <a:endParaRPr lang="en-US" sz="2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5859" y="3264407"/>
            <a:ext cx="2812093" cy="7778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25521" y="4173233"/>
                <a:ext cx="1963936" cy="1075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𝐸𝐸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𝐶𝑀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521" y="4173233"/>
                <a:ext cx="1963936" cy="10752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212382" y="1673916"/>
                <a:ext cx="2999667" cy="4730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𝑖𝑑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382" y="1673916"/>
                <a:ext cx="2999667" cy="47301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6235859" y="2094077"/>
            <a:ext cx="3580937" cy="1170330"/>
            <a:chOff x="6235859" y="2094077"/>
            <a:chExt cx="3580937" cy="1170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6235859" y="2535614"/>
                  <a:ext cx="3467937" cy="4730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5859" y="2535614"/>
                  <a:ext cx="3467937" cy="4730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/>
            <p:cNvCxnSpPr/>
            <p:nvPr/>
          </p:nvCxnSpPr>
          <p:spPr>
            <a:xfrm flipV="1">
              <a:off x="8737600" y="2278743"/>
              <a:ext cx="769257" cy="9856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9515110" y="209407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151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30049" cy="37156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526" y="3608182"/>
            <a:ext cx="5254474" cy="324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4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29" y="116114"/>
            <a:ext cx="11074400" cy="684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1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6" y="1596924"/>
            <a:ext cx="12125904" cy="52610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91" y="150855"/>
            <a:ext cx="7151866" cy="6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0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69851" cy="6241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739801"/>
            <a:ext cx="11969850" cy="37451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286" y="4600601"/>
            <a:ext cx="8128000" cy="209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2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854"/>
            <a:ext cx="12090400" cy="4222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745" y="1669143"/>
            <a:ext cx="12137062" cy="34834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/>
              <p:cNvSpPr/>
              <p:nvPr/>
            </p:nvSpPr>
            <p:spPr>
              <a:xfrm>
                <a:off x="6415314" y="5617030"/>
                <a:ext cx="3556000" cy="899886"/>
              </a:xfrm>
              <a:prstGeom prst="wedgeRoundRectCallout">
                <a:avLst>
                  <a:gd name="adj1" fmla="val -24506"/>
                  <a:gd name="adj2" fmla="val -8588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sub>
                      </m:sSub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Rounded 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314" y="5617030"/>
                <a:ext cx="3556000" cy="899886"/>
              </a:xfrm>
              <a:prstGeom prst="wedgeRoundRectCallout">
                <a:avLst>
                  <a:gd name="adj1" fmla="val -24506"/>
                  <a:gd name="adj2" fmla="val -85887"/>
                  <a:gd name="adj3" fmla="val 16667"/>
                </a:avLst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ular Callout 4"/>
              <p:cNvSpPr/>
              <p:nvPr/>
            </p:nvSpPr>
            <p:spPr>
              <a:xfrm>
                <a:off x="8545317" y="2706916"/>
                <a:ext cx="3556000" cy="899886"/>
              </a:xfrm>
              <a:prstGeom prst="wedgeRoundRectCallout">
                <a:avLst>
                  <a:gd name="adj1" fmla="val -51445"/>
                  <a:gd name="adj2" fmla="val 13830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Rounded 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317" y="2706916"/>
                <a:ext cx="3556000" cy="899886"/>
              </a:xfrm>
              <a:prstGeom prst="wedgeRoundRectCallout">
                <a:avLst>
                  <a:gd name="adj1" fmla="val -51445"/>
                  <a:gd name="adj2" fmla="val 138307"/>
                  <a:gd name="adj3" fmla="val 16667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41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3" y="140856"/>
            <a:ext cx="3869583" cy="3816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9" y="1669143"/>
            <a:ext cx="11857466" cy="348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9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5798" r="7347"/>
          <a:stretch/>
        </p:blipFill>
        <p:spPr>
          <a:xfrm>
            <a:off x="332915" y="4862284"/>
            <a:ext cx="10517334" cy="16836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142354"/>
            <a:ext cx="3657600" cy="4488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84494" y="253838"/>
                <a:ext cx="6743619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 smtClean="0">
                    <a:latin typeface="Times" panose="02020603050405020304" pitchFamily="18" charset="0"/>
                  </a:rPr>
                  <a:t>Refer to the circuit in Fig.  </a:t>
                </a:r>
                <a:r>
                  <a:rPr lang="en-US" sz="2400" b="1" dirty="0">
                    <a:latin typeface="Times" panose="02020603050405020304" pitchFamily="18" charset="0"/>
                  </a:rPr>
                  <a:t>The allowable range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𝑪𝑴</m:t>
                        </m:r>
                      </m:sub>
                    </m:sSub>
                  </m:oMath>
                </a14:m>
                <a:r>
                  <a:rPr lang="en-US" sz="2400" b="1" dirty="0" smtClean="0">
                    <a:latin typeface="Times" panose="02020603050405020304" pitchFamily="18" charset="0"/>
                  </a:rPr>
                  <a:t>is </a:t>
                </a:r>
                <a:r>
                  <a:rPr lang="en-US" sz="2400" b="1" dirty="0">
                    <a:latin typeface="Times" panose="02020603050405020304" pitchFamily="18" charset="0"/>
                  </a:rPr>
                  <a:t>determined at the </a:t>
                </a:r>
                <a:r>
                  <a:rPr lang="en-US" sz="2400" b="1" dirty="0" smtClean="0">
                    <a:latin typeface="Times" panose="02020603050405020304" pitchFamily="18" charset="0"/>
                  </a:rPr>
                  <a:t>upper end </a:t>
                </a:r>
                <a:r>
                  <a:rPr lang="en-US" sz="2400" b="1" dirty="0">
                    <a:latin typeface="Times" panose="02020603050405020304" pitchFamily="18" charset="0"/>
                  </a:rPr>
                  <a:t>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b="1" dirty="0" smtClean="0">
                    <a:latin typeface="Times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400" b="1" dirty="0" smtClean="0">
                    <a:latin typeface="Times" panose="02020603050405020304" pitchFamily="18" charset="0"/>
                  </a:rPr>
                  <a:t>leaving </a:t>
                </a:r>
                <a:r>
                  <a:rPr lang="en-US" sz="2400" b="1" dirty="0">
                    <a:latin typeface="Times" panose="02020603050405020304" pitchFamily="18" charset="0"/>
                  </a:rPr>
                  <a:t>the active mode and entering saturation. Thus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94" y="253838"/>
                <a:ext cx="6743619" cy="1569660"/>
              </a:xfrm>
              <a:prstGeom prst="rect">
                <a:avLst/>
              </a:prstGeom>
              <a:blipFill rotWithShape="0">
                <a:blip r:embed="rId4"/>
                <a:stretch>
                  <a:fillRect l="-1355" t="-3113" r="-1174" b="-7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332" t="38460" r="34519" b="47302"/>
          <a:stretch/>
        </p:blipFill>
        <p:spPr>
          <a:xfrm>
            <a:off x="1217873" y="3608724"/>
            <a:ext cx="5276859" cy="6279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5530" y="1950832"/>
                <a:ext cx="16646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𝐵𝐸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30" y="1950832"/>
                <a:ext cx="1664686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564" r="-1099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16144" y="1991090"/>
                <a:ext cx="1448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144" y="1991090"/>
                <a:ext cx="1448666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3361" r="-1261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93540" y="2661407"/>
                <a:ext cx="1448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540" y="2661407"/>
                <a:ext cx="1448666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3782" r="-84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16144" y="2616715"/>
                <a:ext cx="14515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144" y="2616715"/>
                <a:ext cx="1451551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3361" r="-1261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004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61372" cy="71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12" y="1799772"/>
            <a:ext cx="10633347" cy="17417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736" y="3861073"/>
            <a:ext cx="4781672" cy="198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8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08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5516" y="2229946"/>
            <a:ext cx="9144000" cy="2387600"/>
          </a:xfrm>
        </p:spPr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</a:rPr>
              <a:t>Other Non-linearity</a:t>
            </a:r>
            <a:br>
              <a:rPr lang="en-US" dirty="0" smtClean="0">
                <a:latin typeface="Arial Black" panose="020B0A04020102020204" pitchFamily="34" charset="0"/>
              </a:rPr>
            </a:br>
            <a:r>
              <a:rPr lang="en-US" dirty="0" smtClean="0">
                <a:latin typeface="Arial Black" panose="020B0A04020102020204" pitchFamily="34" charset="0"/>
              </a:rPr>
              <a:t> </a:t>
            </a:r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97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30310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 Black" panose="020B0A04020102020204" pitchFamily="34" charset="0"/>
              </a:rPr>
              <a:t>Input Offset Voltage of the MOS Differential Pair</a:t>
            </a:r>
            <a:endParaRPr lang="en-US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4545" y="1582341"/>
            <a:ext cx="1186144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u="none" strike="noStrike" baseline="0" dirty="0" smtClean="0">
                <a:latin typeface="TimesNewRoman"/>
              </a:rPr>
              <a:t>Consider the basic MOS differential amplifier with both inputs grounded. If the two sides of the differential pair were perfectly matched (i.e., </a:t>
            </a:r>
            <a:r>
              <a:rPr lang="en-US" sz="2800" b="0" i="1" u="none" strike="noStrike" baseline="0" dirty="0" smtClean="0">
                <a:latin typeface="TimesNewRoman,Italic"/>
              </a:rPr>
              <a:t>Q</a:t>
            </a:r>
            <a:r>
              <a:rPr lang="en-US" sz="1050" b="0" i="0" u="none" strike="noStrike" baseline="0" dirty="0" smtClean="0">
                <a:latin typeface="TimesNewRoman"/>
              </a:rPr>
              <a:t>1 </a:t>
            </a:r>
            <a:r>
              <a:rPr lang="en-US" sz="2800" b="0" i="0" u="none" strike="noStrike" baseline="0" dirty="0" smtClean="0">
                <a:latin typeface="TimesNewRoman"/>
              </a:rPr>
              <a:t>and </a:t>
            </a:r>
            <a:r>
              <a:rPr lang="en-US" sz="2800" b="0" i="1" u="none" strike="noStrike" baseline="0" dirty="0" smtClean="0">
                <a:latin typeface="TimesNewRoman,Italic"/>
              </a:rPr>
              <a:t>Q</a:t>
            </a:r>
            <a:r>
              <a:rPr lang="en-US" sz="1050" b="0" i="0" u="none" strike="noStrike" baseline="0" dirty="0" smtClean="0">
                <a:latin typeface="TimesNewRoman"/>
              </a:rPr>
              <a:t>2  </a:t>
            </a:r>
            <a:r>
              <a:rPr lang="en-US" sz="2800" b="0" i="0" u="none" strike="noStrike" baseline="0" dirty="0" smtClean="0">
                <a:latin typeface="TimesNewRoman"/>
              </a:rPr>
              <a:t>identical and </a:t>
            </a:r>
            <a:r>
              <a:rPr lang="en-US" sz="2800" b="0" i="1" u="none" strike="noStrike" baseline="0" dirty="0" smtClean="0">
                <a:latin typeface="TimesNewRoman,Italic"/>
              </a:rPr>
              <a:t>R</a:t>
            </a:r>
            <a:r>
              <a:rPr lang="en-US" sz="1050" b="0" i="1" u="none" strike="noStrike" baseline="0" dirty="0" smtClean="0">
                <a:latin typeface="TimesNewRoman,Italic"/>
              </a:rPr>
              <a:t>D</a:t>
            </a:r>
            <a:r>
              <a:rPr lang="en-US" sz="1050" b="0" i="0" u="none" strike="noStrike" baseline="0" dirty="0" smtClean="0">
                <a:latin typeface="TimesNewRoman"/>
              </a:rPr>
              <a:t>1 </a:t>
            </a:r>
            <a:r>
              <a:rPr lang="en-US" sz="2800" b="0" i="0" u="none" strike="noStrike" baseline="0" dirty="0" smtClean="0">
                <a:latin typeface="Symbol" panose="05050102010706020507" pitchFamily="18" charset="2"/>
              </a:rPr>
              <a:t>= </a:t>
            </a:r>
            <a:r>
              <a:rPr lang="en-US" sz="2800" b="0" i="1" u="none" strike="noStrike" baseline="0" dirty="0" smtClean="0">
                <a:latin typeface="TimesNewRoman,Italic"/>
              </a:rPr>
              <a:t>R</a:t>
            </a:r>
            <a:r>
              <a:rPr lang="en-US" sz="1050" b="0" i="1" u="none" strike="noStrike" baseline="0" dirty="0" smtClean="0">
                <a:latin typeface="TimesNewRoman,Italic"/>
              </a:rPr>
              <a:t>D</a:t>
            </a:r>
            <a:r>
              <a:rPr lang="en-US" sz="1050" b="0" i="0" u="none" strike="noStrike" baseline="0" dirty="0" smtClean="0">
                <a:latin typeface="TimesNewRoman"/>
              </a:rPr>
              <a:t>2 </a:t>
            </a:r>
            <a:r>
              <a:rPr lang="en-US" sz="2800" b="0" i="0" u="none" strike="noStrike" baseline="0" dirty="0" smtClean="0">
                <a:latin typeface="Symbol" panose="05050102010706020507" pitchFamily="18" charset="2"/>
              </a:rPr>
              <a:t>= </a:t>
            </a:r>
            <a:r>
              <a:rPr lang="en-US" sz="2800" b="0" i="1" u="none" strike="noStrike" baseline="0" dirty="0" smtClean="0">
                <a:latin typeface="TimesNewRoman,Italic"/>
              </a:rPr>
              <a:t>R</a:t>
            </a:r>
            <a:r>
              <a:rPr lang="en-US" sz="1050" b="0" i="1" u="none" strike="noStrike" baseline="0" dirty="0" smtClean="0">
                <a:latin typeface="TimesNewRoman,Italic"/>
              </a:rPr>
              <a:t>D</a:t>
            </a:r>
            <a:r>
              <a:rPr lang="en-US" sz="2800" b="0" i="0" u="none" strike="noStrike" baseline="0" dirty="0" smtClean="0">
                <a:latin typeface="TimesNewRoman"/>
              </a:rPr>
              <a:t>), then current </a:t>
            </a:r>
            <a:r>
              <a:rPr lang="en-US" sz="2800" b="0" i="1" u="none" strike="noStrike" baseline="0" dirty="0" smtClean="0">
                <a:latin typeface="TimesNewRoman,Italic"/>
              </a:rPr>
              <a:t>I </a:t>
            </a:r>
            <a:r>
              <a:rPr lang="en-US" sz="2800" b="0" i="0" u="none" strike="noStrike" baseline="0" dirty="0" smtClean="0">
                <a:latin typeface="TimesNewRoman"/>
              </a:rPr>
              <a:t>would split equally between </a:t>
            </a:r>
            <a:r>
              <a:rPr lang="en-US" sz="2800" b="0" i="1" u="none" strike="noStrike" baseline="0" dirty="0" smtClean="0">
                <a:latin typeface="TimesNewRoman,Italic"/>
              </a:rPr>
              <a:t>Q</a:t>
            </a:r>
            <a:r>
              <a:rPr lang="en-US" sz="1050" b="0" i="0" u="none" strike="noStrike" baseline="0" dirty="0" smtClean="0">
                <a:latin typeface="TimesNewRoman"/>
              </a:rPr>
              <a:t>1 </a:t>
            </a:r>
            <a:r>
              <a:rPr lang="en-US" sz="2800" b="0" i="0" u="none" strike="noStrike" baseline="0" dirty="0" smtClean="0">
                <a:latin typeface="TimesNewRoman"/>
              </a:rPr>
              <a:t>and </a:t>
            </a:r>
            <a:r>
              <a:rPr lang="en-US" sz="2800" b="0" i="1" u="none" strike="noStrike" baseline="0" dirty="0" smtClean="0">
                <a:latin typeface="TimesNewRoman,Italic"/>
              </a:rPr>
              <a:t>Q</a:t>
            </a:r>
            <a:r>
              <a:rPr lang="en-US" sz="1050" b="0" i="0" u="none" strike="noStrike" baseline="0" dirty="0" smtClean="0">
                <a:latin typeface="TimesNewRoman"/>
              </a:rPr>
              <a:t>2</a:t>
            </a:r>
            <a:r>
              <a:rPr lang="en-US" sz="2800" b="0" i="0" u="none" strike="noStrike" baseline="0" dirty="0" smtClean="0">
                <a:latin typeface="TimesNewRoman"/>
              </a:rPr>
              <a:t>, and </a:t>
            </a:r>
            <a:r>
              <a:rPr lang="en-US" sz="2800" b="0" i="1" u="none" strike="noStrike" baseline="0" dirty="0" err="1" smtClean="0">
                <a:latin typeface="TimesNewRoman,Italic"/>
              </a:rPr>
              <a:t>V</a:t>
            </a:r>
            <a:r>
              <a:rPr lang="en-US" sz="1050" b="0" i="1" u="none" strike="noStrike" baseline="0" dirty="0" err="1" smtClean="0">
                <a:latin typeface="TimesNewRoman,Italic"/>
              </a:rPr>
              <a:t>out</a:t>
            </a:r>
            <a:r>
              <a:rPr lang="en-US" sz="1050" b="0" i="1" u="none" strike="noStrike" baseline="0" dirty="0" smtClean="0">
                <a:latin typeface="TimesNewRoman,Italic"/>
              </a:rPr>
              <a:t>  </a:t>
            </a:r>
            <a:r>
              <a:rPr lang="en-US" sz="2800" b="0" i="0" u="none" strike="noStrike" baseline="0" dirty="0" smtClean="0">
                <a:latin typeface="TimesNewRoman"/>
              </a:rPr>
              <a:t>would be zero. </a:t>
            </a:r>
          </a:p>
          <a:p>
            <a:endParaRPr lang="en-US" sz="2800" dirty="0">
              <a:latin typeface="TimesNewRoman"/>
            </a:endParaRPr>
          </a:p>
          <a:p>
            <a:r>
              <a:rPr lang="en-US" sz="2800" b="0" i="0" u="none" strike="noStrike" baseline="0" dirty="0" smtClean="0">
                <a:latin typeface="TimesNewRoman"/>
              </a:rPr>
              <a:t>But practical circuits exhibit mismatches that result in a dc output voltage </a:t>
            </a:r>
            <a:r>
              <a:rPr lang="en-US" sz="2800" b="0" i="1" u="none" strike="noStrike" baseline="0" dirty="0" err="1" smtClean="0">
                <a:latin typeface="TimesNewRoman,Italic"/>
              </a:rPr>
              <a:t>V</a:t>
            </a:r>
            <a:r>
              <a:rPr lang="en-US" sz="1200" b="1" i="1" u="none" strike="noStrike" baseline="0" dirty="0" err="1" smtClean="0">
                <a:latin typeface="TimesNewRoman,Italic"/>
              </a:rPr>
              <a:t>out</a:t>
            </a:r>
            <a:r>
              <a:rPr lang="en-US" sz="1050" b="0" i="1" u="none" strike="noStrike" baseline="0" dirty="0" smtClean="0">
                <a:latin typeface="TimesNewRoman,Italic"/>
              </a:rPr>
              <a:t>  </a:t>
            </a:r>
            <a:r>
              <a:rPr lang="en-US" sz="2800" b="0" i="0" u="none" strike="noStrike" baseline="0" dirty="0" smtClean="0">
                <a:latin typeface="TimesNewRoman"/>
              </a:rPr>
              <a:t>even with both inputs grounded. We call </a:t>
            </a:r>
            <a:r>
              <a:rPr lang="en-US" sz="2800" b="0" i="1" u="none" strike="noStrike" baseline="0" dirty="0" smtClean="0">
                <a:latin typeface="TimesNewRoman,Italic"/>
              </a:rPr>
              <a:t>V</a:t>
            </a:r>
            <a:r>
              <a:rPr lang="en-US" sz="1050" b="0" i="1" u="none" strike="noStrike" baseline="0" dirty="0" smtClean="0">
                <a:latin typeface="TimesNewRoman,Italic"/>
              </a:rPr>
              <a:t>O </a:t>
            </a:r>
            <a:r>
              <a:rPr lang="en-US" sz="2800" b="0" i="0" u="none" strike="noStrike" baseline="0" dirty="0" smtClean="0">
                <a:latin typeface="TimesNewRoman"/>
              </a:rPr>
              <a:t>the </a:t>
            </a:r>
            <a:r>
              <a:rPr lang="en-US" sz="2800" b="1" i="0" u="none" strike="noStrike" baseline="0" dirty="0" smtClean="0">
                <a:latin typeface="TimesNewRoman,Bold"/>
              </a:rPr>
              <a:t>output dc offset voltage</a:t>
            </a:r>
            <a:r>
              <a:rPr lang="en-US" sz="2800" b="0" i="0" u="none" strike="noStrike" baseline="0" dirty="0" smtClean="0">
                <a:latin typeface="TimesNewRoman"/>
              </a:rPr>
              <a:t>. More commonly, we divide </a:t>
            </a:r>
            <a:r>
              <a:rPr lang="en-US" sz="2800" b="0" i="1" u="none" strike="noStrike" baseline="0" dirty="0" smtClean="0">
                <a:latin typeface="TimesNewRoman,Italic"/>
              </a:rPr>
              <a:t>V</a:t>
            </a:r>
            <a:r>
              <a:rPr lang="en-US" sz="1050" b="0" i="1" u="none" strike="noStrike" baseline="0" dirty="0" smtClean="0">
                <a:latin typeface="TimesNewRoman,Italic"/>
              </a:rPr>
              <a:t>O </a:t>
            </a:r>
            <a:r>
              <a:rPr lang="en-US" sz="2800" b="0" i="0" u="none" strike="noStrike" baseline="0" dirty="0" smtClean="0">
                <a:latin typeface="TimesNewRoman"/>
              </a:rPr>
              <a:t>by the differential gain of the amplifier, </a:t>
            </a:r>
            <a:r>
              <a:rPr lang="en-US" sz="2800" b="0" i="1" u="none" strike="noStrike" baseline="0" dirty="0" smtClean="0">
                <a:latin typeface="TimesNewRoman,Italic"/>
              </a:rPr>
              <a:t>A</a:t>
            </a:r>
            <a:r>
              <a:rPr lang="en-US" sz="1400" b="1" i="1" u="none" strike="noStrike" baseline="0" dirty="0" smtClean="0">
                <a:latin typeface="TimesNewRoman,Italic"/>
              </a:rPr>
              <a:t>d</a:t>
            </a:r>
            <a:r>
              <a:rPr lang="en-US" sz="2800" b="0" i="0" u="none" strike="noStrike" baseline="0" dirty="0" smtClean="0">
                <a:latin typeface="TimesNewRoman"/>
              </a:rPr>
              <a:t>, to obtain a quantity known as the </a:t>
            </a:r>
            <a:r>
              <a:rPr lang="en-US" sz="2800" b="1" i="0" u="none" strike="noStrike" baseline="0" dirty="0" smtClean="0">
                <a:latin typeface="TimesNewRoman,Bold"/>
              </a:rPr>
              <a:t>input offset voltage</a:t>
            </a:r>
            <a:r>
              <a:rPr lang="en-US" sz="2800" b="0" i="0" u="none" strike="noStrike" baseline="0" dirty="0" smtClean="0">
                <a:latin typeface="TimesNewRoman"/>
              </a:rPr>
              <a:t>, </a:t>
            </a:r>
            <a:r>
              <a:rPr lang="en-US" sz="2800" b="0" i="1" u="none" strike="noStrike" baseline="0" dirty="0" smtClean="0">
                <a:latin typeface="TimesNewRoman,Italic"/>
              </a:rPr>
              <a:t>V</a:t>
            </a:r>
            <a:r>
              <a:rPr lang="en-US" sz="1400" b="0" i="1" u="none" strike="noStrike" baseline="0" dirty="0" smtClean="0">
                <a:latin typeface="TimesNewRoman,Italic"/>
              </a:rPr>
              <a:t>OS</a:t>
            </a:r>
            <a:r>
              <a:rPr lang="en-US" sz="2800" b="0" i="0" u="none" strike="noStrike" baseline="0" dirty="0" smtClean="0">
                <a:latin typeface="TimesNewRoman"/>
              </a:rPr>
              <a:t>,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828" y="5740548"/>
            <a:ext cx="2554343" cy="72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4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818" y="231847"/>
            <a:ext cx="4136632" cy="50356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0405" y="231847"/>
            <a:ext cx="70619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latin typeface="TimesNewRoman"/>
              </a:rPr>
              <a:t>We can see that if we apply a voltage –</a:t>
            </a:r>
            <a:r>
              <a:rPr lang="en-US" sz="2400" b="0" i="1" u="none" strike="noStrike" baseline="0" dirty="0" smtClean="0">
                <a:latin typeface="TimesNewRoman,Italic"/>
              </a:rPr>
              <a:t>V</a:t>
            </a:r>
            <a:r>
              <a:rPr lang="en-US" sz="1400" b="1" i="1" u="none" strike="noStrike" baseline="0" dirty="0" smtClean="0">
                <a:latin typeface="TimesNewRoman,Italic"/>
              </a:rPr>
              <a:t>OS</a:t>
            </a:r>
            <a:r>
              <a:rPr lang="en-US" sz="1000" b="0" i="1" u="none" strike="noStrike" baseline="0" dirty="0" smtClean="0">
                <a:latin typeface="TimesNewRoman,Italic"/>
              </a:rPr>
              <a:t> </a:t>
            </a:r>
            <a:r>
              <a:rPr lang="en-US" sz="2400" b="0" i="0" u="none" strike="noStrike" baseline="0" dirty="0" smtClean="0">
                <a:latin typeface="TimesNewRoman"/>
              </a:rPr>
              <a:t>between the input terminals of the differential amplifier, then the output voltage will be reduced to zero . This observation gives rise to the usual definition of the input offset voltage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54" y="2379271"/>
            <a:ext cx="2208083" cy="647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045" y="2279215"/>
            <a:ext cx="2304276" cy="747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26" y="3234967"/>
            <a:ext cx="3192401" cy="15253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4814" y="3264873"/>
            <a:ext cx="2397755" cy="149545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40404" y="4931031"/>
            <a:ext cx="89164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 smtClean="0">
                <a:latin typeface="Times" panose="02020603050405020304" pitchFamily="18" charset="0"/>
              </a:rPr>
              <a:t>The corresponding input offset voltage is obtained by dividing </a:t>
            </a:r>
            <a:r>
              <a:rPr lang="en-US" sz="2400" b="0" i="1" u="none" strike="noStrike" baseline="0" dirty="0" smtClean="0">
                <a:latin typeface="TimesNewRoman,Italic"/>
              </a:rPr>
              <a:t>V</a:t>
            </a:r>
            <a:r>
              <a:rPr lang="en-US" sz="1000" b="0" i="1" u="none" strike="noStrike" baseline="0" dirty="0" smtClean="0">
                <a:latin typeface="TimesNewRoman,Italic"/>
              </a:rPr>
              <a:t>O </a:t>
            </a:r>
            <a:r>
              <a:rPr lang="en-US" sz="2400" b="0" i="0" u="none" strike="noStrike" baseline="0" dirty="0" smtClean="0">
                <a:latin typeface="Times" panose="02020603050405020304" pitchFamily="18" charset="0"/>
              </a:rPr>
              <a:t>by the gain </a:t>
            </a:r>
            <a:r>
              <a:rPr lang="en-US" sz="2400" b="0" i="1" u="none" strike="noStrike" baseline="0" dirty="0" err="1" smtClean="0">
                <a:latin typeface="TimesNewRoman,Italic"/>
              </a:rPr>
              <a:t>g</a:t>
            </a:r>
            <a:r>
              <a:rPr lang="en-US" sz="1400" b="1" i="1" u="none" strike="noStrike" baseline="0" dirty="0" err="1" smtClean="0">
                <a:latin typeface="TimesNewRoman,Italic"/>
              </a:rPr>
              <a:t>m</a:t>
            </a:r>
            <a:r>
              <a:rPr lang="en-US" sz="2400" b="0" i="1" u="none" strike="noStrike" baseline="0" dirty="0" err="1" smtClean="0">
                <a:latin typeface="TimesNewRoman,Italic"/>
              </a:rPr>
              <a:t>R</a:t>
            </a:r>
            <a:r>
              <a:rPr lang="en-US" sz="1400" b="1" i="1" u="none" strike="noStrike" baseline="0" dirty="0" err="1" smtClean="0">
                <a:latin typeface="TimesNewRoman,Italic"/>
              </a:rPr>
              <a:t>D</a:t>
            </a:r>
            <a:r>
              <a:rPr lang="en-US" sz="1000" b="0" i="1" u="none" strike="noStrike" baseline="0" dirty="0" smtClean="0">
                <a:latin typeface="TimesNewRoman,Italic"/>
              </a:rPr>
              <a:t>   </a:t>
            </a:r>
            <a:r>
              <a:rPr lang="en-US" sz="2400" b="0" i="0" u="none" strike="noStrike" baseline="0" dirty="0" smtClean="0">
                <a:latin typeface="Times" panose="02020603050405020304" pitchFamily="18" charset="0"/>
              </a:rPr>
              <a:t>and substituting for </a:t>
            </a:r>
            <a:r>
              <a:rPr lang="en-US" sz="2400" b="0" i="1" u="none" strike="noStrike" baseline="0" dirty="0" smtClean="0">
                <a:latin typeface="TimesNewRoman,Italic"/>
              </a:rPr>
              <a:t>g</a:t>
            </a:r>
            <a:r>
              <a:rPr lang="en-US" sz="1600" b="1" i="1" u="none" strike="noStrike" baseline="0" dirty="0" smtClean="0">
                <a:latin typeface="TimesNewRoman,Italic"/>
              </a:rPr>
              <a:t>m</a:t>
            </a:r>
            <a:r>
              <a:rPr lang="en-US" sz="1000" b="0" i="1" u="none" strike="noStrike" baseline="0" dirty="0" smtClean="0">
                <a:latin typeface="TimesNewRoman,Italic"/>
              </a:rPr>
              <a:t> </a:t>
            </a:r>
            <a:r>
              <a:rPr lang="en-US" sz="2400" b="0" i="0" u="none" strike="noStrike" baseline="0" dirty="0" smtClean="0">
                <a:latin typeface="Times" panose="02020603050405020304" pitchFamily="18" charset="0"/>
              </a:rPr>
              <a:t>. The result is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8869" y="5712267"/>
            <a:ext cx="2734109" cy="9041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755" y="5932732"/>
            <a:ext cx="1624759" cy="4632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420779" y="5918005"/>
                <a:ext cx="989373" cy="662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779" y="5918005"/>
                <a:ext cx="989373" cy="662554"/>
              </a:xfrm>
              <a:prstGeom prst="rect">
                <a:avLst/>
              </a:prstGeom>
              <a:blipFill rotWithShape="0">
                <a:blip r:embed="rId9"/>
                <a:stretch>
                  <a:fillRect b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495737" y="5932732"/>
                <a:ext cx="1806584" cy="5656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𝑤h𝑒𝑟𝑒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𝑂𝑉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737" y="5932732"/>
                <a:ext cx="1806584" cy="56566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623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929"/>
            <a:ext cx="12044419" cy="11209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73" y="2537137"/>
            <a:ext cx="3459458" cy="8928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073" y="3554569"/>
            <a:ext cx="2021162" cy="8030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73" y="1395087"/>
            <a:ext cx="2953231" cy="10174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073" y="4679199"/>
            <a:ext cx="7732709" cy="142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9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047" y="2661190"/>
            <a:ext cx="2334501" cy="10106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596" y="4987635"/>
            <a:ext cx="3499936" cy="15126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132" y="1756987"/>
            <a:ext cx="1790863" cy="721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9130" y="863056"/>
            <a:ext cx="1971063" cy="7547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28778"/>
            <a:ext cx="6863211" cy="10303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630" y="3166509"/>
            <a:ext cx="1650444" cy="5370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235" y="2221649"/>
            <a:ext cx="2500450" cy="6691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630" y="1201889"/>
            <a:ext cx="2163980" cy="70696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0" y="0"/>
            <a:ext cx="2949262" cy="5409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rial Black" panose="020B0A04020102020204" pitchFamily="34" charset="0"/>
              </a:rPr>
              <a:t>MOS  </a:t>
            </a:r>
            <a:r>
              <a:rPr lang="en-US" sz="2400" b="1" dirty="0" err="1" smtClean="0">
                <a:latin typeface="Arial Black" panose="020B0A04020102020204" pitchFamily="34" charset="0"/>
              </a:rPr>
              <a:t>Vos</a:t>
            </a:r>
            <a:endParaRPr lang="en-US" sz="2400" b="1" dirty="0">
              <a:latin typeface="Arial Black" panose="020B0A040201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710030" y="0"/>
            <a:ext cx="2949262" cy="54091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rial Black" panose="020B0A04020102020204" pitchFamily="34" charset="0"/>
              </a:rPr>
              <a:t>BJT  </a:t>
            </a:r>
            <a:r>
              <a:rPr lang="en-US" sz="2400" dirty="0" err="1" smtClean="0">
                <a:latin typeface="Arial Black" panose="020B0A04020102020204" pitchFamily="34" charset="0"/>
              </a:rPr>
              <a:t>Vos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199290" y="0"/>
            <a:ext cx="12879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85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141" y="2696201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</a:rPr>
              <a:t>Multi-stage Amplifier</a:t>
            </a:r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58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se08F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204" y="3062376"/>
            <a:ext cx="8429779" cy="217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917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08F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40" y="193183"/>
            <a:ext cx="5587553" cy="479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40531" y="193183"/>
            <a:ext cx="6096000" cy="569386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smtClean="0">
                <a:latin typeface="Times" panose="02020603050405020304" pitchFamily="18" charset="0"/>
              </a:rPr>
              <a:t>Most </a:t>
            </a:r>
            <a:r>
              <a:rPr lang="en-US" sz="2800" dirty="0">
                <a:latin typeface="Times" panose="02020603050405020304" pitchFamily="18" charset="0"/>
              </a:rPr>
              <a:t>basic approach for </a:t>
            </a:r>
            <a:r>
              <a:rPr lang="en-US" sz="2800" dirty="0" smtClean="0">
                <a:latin typeface="Times" panose="02020603050405020304" pitchFamily="18" charset="0"/>
              </a:rPr>
              <a:t>differential-to-single-ended conversion</a:t>
            </a:r>
            <a:r>
              <a:rPr lang="en-US" sz="2800" dirty="0">
                <a:latin typeface="Times" panose="02020603050405020304" pitchFamily="18" charset="0"/>
              </a:rPr>
              <a:t>. It consists of simply ignoring the drain current signal of </a:t>
            </a:r>
            <a:r>
              <a:rPr lang="en-US" sz="2800" i="1" dirty="0">
                <a:latin typeface="TimesNewRoman,Italic"/>
              </a:rPr>
              <a:t>Q</a:t>
            </a:r>
            <a:r>
              <a:rPr lang="en-US" sz="1600" dirty="0">
                <a:latin typeface="Times" panose="02020603050405020304" pitchFamily="18" charset="0"/>
              </a:rPr>
              <a:t>1</a:t>
            </a:r>
            <a:r>
              <a:rPr lang="en-US" sz="1050" dirty="0">
                <a:latin typeface="Times" panose="02020603050405020304" pitchFamily="18" charset="0"/>
              </a:rPr>
              <a:t> </a:t>
            </a:r>
            <a:r>
              <a:rPr lang="en-US" sz="2800" dirty="0">
                <a:latin typeface="Times" panose="02020603050405020304" pitchFamily="18" charset="0"/>
              </a:rPr>
              <a:t>and eliminating </a:t>
            </a:r>
            <a:r>
              <a:rPr lang="en-US" sz="2800" dirty="0" smtClean="0">
                <a:latin typeface="Times" panose="02020603050405020304" pitchFamily="18" charset="0"/>
              </a:rPr>
              <a:t>its drain </a:t>
            </a:r>
            <a:r>
              <a:rPr lang="en-US" sz="2800" dirty="0">
                <a:latin typeface="Times" panose="02020603050405020304" pitchFamily="18" charset="0"/>
              </a:rPr>
              <a:t>resistor altogether, and taking the output between the drain of </a:t>
            </a:r>
            <a:r>
              <a:rPr lang="en-US" sz="2800" i="1" dirty="0">
                <a:latin typeface="TimesNewRoman,Italic"/>
              </a:rPr>
              <a:t>Q</a:t>
            </a:r>
            <a:r>
              <a:rPr lang="en-US" sz="1600" dirty="0">
                <a:latin typeface="Times" panose="02020603050405020304" pitchFamily="18" charset="0"/>
              </a:rPr>
              <a:t>2</a:t>
            </a:r>
            <a:r>
              <a:rPr lang="en-US" sz="1050" dirty="0">
                <a:latin typeface="Times" panose="02020603050405020304" pitchFamily="18" charset="0"/>
              </a:rPr>
              <a:t> </a:t>
            </a:r>
            <a:r>
              <a:rPr lang="en-US" sz="2800" dirty="0">
                <a:latin typeface="Times" panose="02020603050405020304" pitchFamily="18" charset="0"/>
              </a:rPr>
              <a:t>and ground. </a:t>
            </a:r>
            <a:endParaRPr lang="en-US" sz="2800" dirty="0" smtClean="0">
              <a:latin typeface="Times" panose="02020603050405020304" pitchFamily="18" charset="0"/>
            </a:endParaRPr>
          </a:p>
          <a:p>
            <a:endParaRPr lang="en-US" sz="2800" dirty="0">
              <a:latin typeface="Times" panose="02020603050405020304" pitchFamily="18" charset="0"/>
            </a:endParaRPr>
          </a:p>
          <a:p>
            <a:r>
              <a:rPr lang="en-US" sz="2800" dirty="0" smtClean="0">
                <a:latin typeface="Times" panose="02020603050405020304" pitchFamily="18" charset="0"/>
              </a:rPr>
              <a:t>The obvious </a:t>
            </a:r>
            <a:r>
              <a:rPr lang="en-US" sz="2800" dirty="0">
                <a:latin typeface="Times" panose="02020603050405020304" pitchFamily="18" charset="0"/>
              </a:rPr>
              <a:t>drawback of this scheme is that we lose a factor of 2 (or 6 dB) in gain as a result </a:t>
            </a:r>
            <a:r>
              <a:rPr lang="en-US" sz="2800" dirty="0" smtClean="0">
                <a:latin typeface="Times" panose="02020603050405020304" pitchFamily="18" charset="0"/>
              </a:rPr>
              <a:t>of “</a:t>
            </a:r>
            <a:r>
              <a:rPr lang="en-US" sz="2800" dirty="0">
                <a:latin typeface="Times" panose="02020603050405020304" pitchFamily="18" charset="0"/>
              </a:rPr>
              <a:t>wasting” the drain signal current of </a:t>
            </a:r>
            <a:r>
              <a:rPr lang="en-US" sz="2800" i="1" dirty="0">
                <a:latin typeface="TimesNewRoman,Italic"/>
              </a:rPr>
              <a:t>Q</a:t>
            </a:r>
            <a:r>
              <a:rPr lang="en-US" sz="1400" dirty="0">
                <a:latin typeface="Times" panose="02020603050405020304" pitchFamily="18" charset="0"/>
              </a:rPr>
              <a:t>1</a:t>
            </a:r>
            <a:r>
              <a:rPr lang="en-US" sz="2800" dirty="0">
                <a:latin typeface="Times" panose="02020603050405020304" pitchFamily="18" charset="0"/>
              </a:rPr>
              <a:t>. A much better approach would be to find a way </a:t>
            </a:r>
            <a:r>
              <a:rPr lang="en-US" sz="2800" dirty="0" smtClean="0">
                <a:latin typeface="Times" panose="02020603050405020304" pitchFamily="18" charset="0"/>
              </a:rPr>
              <a:t>of utilizing </a:t>
            </a:r>
            <a:r>
              <a:rPr lang="en-US" sz="2800" dirty="0">
                <a:latin typeface="Times" panose="02020603050405020304" pitchFamily="18" charset="0"/>
              </a:rPr>
              <a:t>the drain-current signal of </a:t>
            </a:r>
            <a:r>
              <a:rPr lang="en-US" sz="2800" i="1" dirty="0" smtClean="0">
                <a:latin typeface="TimesNewRoman,Italic"/>
              </a:rPr>
              <a:t>Q</a:t>
            </a:r>
            <a:r>
              <a:rPr lang="en-US" sz="1400" dirty="0" smtClean="0">
                <a:latin typeface="Times" panose="02020603050405020304" pitchFamily="18" charset="0"/>
              </a:rPr>
              <a:t>1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06240" y="5382685"/>
                <a:ext cx="1903213" cy="890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type m:val="skw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40" y="5382685"/>
                <a:ext cx="1903213" cy="8905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33014" y="5451132"/>
                <a:ext cx="1037592" cy="753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014" y="5451132"/>
                <a:ext cx="1037592" cy="7536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94167" y="5531410"/>
                <a:ext cx="1347357" cy="5930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"/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sub>
                              </m:s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167" y="5531410"/>
                <a:ext cx="1347357" cy="59304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129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465194" cy="600790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Large differential input</a:t>
            </a:r>
            <a:endParaRPr lang="en-US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148369" y="92316"/>
            <a:ext cx="7953481" cy="5548629"/>
            <a:chOff x="4148369" y="92316"/>
            <a:chExt cx="7953481" cy="554862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60195" y="92316"/>
              <a:ext cx="3841655" cy="55486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4148369" y="600790"/>
                  <a:ext cx="4815327" cy="230832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2400" b="0" i="0" u="none" strike="noStrike" baseline="0" dirty="0" smtClean="0">
                      <a:latin typeface="Times" panose="02020603050405020304" pitchFamily="18" charset="0"/>
                    </a:rPr>
                    <a:t>For </a:t>
                  </a:r>
                  <a:r>
                    <a:rPr lang="en-US" sz="2400" b="0" i="1" u="none" strike="noStrike" baseline="0" dirty="0" smtClean="0">
                      <a:latin typeface="TimesNewRoman,Italic"/>
                    </a:rPr>
                    <a:t>Q</a:t>
                  </a:r>
                  <a:r>
                    <a:rPr lang="en-US" sz="1400" b="1" i="0" u="none" strike="noStrike" baseline="0" dirty="0" smtClean="0">
                      <a:latin typeface="Times" panose="02020603050405020304" pitchFamily="18" charset="0"/>
                    </a:rPr>
                    <a:t>1</a:t>
                  </a:r>
                  <a:r>
                    <a:rPr lang="en-US" sz="1000" b="0" i="0" u="none" strike="noStrike" baseline="0" dirty="0" smtClean="0">
                      <a:latin typeface="Times" panose="02020603050405020304" pitchFamily="18" charset="0"/>
                    </a:rPr>
                    <a:t> </a:t>
                  </a:r>
                  <a:r>
                    <a:rPr lang="en-US" sz="2400" b="0" i="0" u="none" strike="noStrike" baseline="0" dirty="0" smtClean="0">
                      <a:latin typeface="Times" panose="02020603050405020304" pitchFamily="18" charset="0"/>
                    </a:rPr>
                    <a:t>to be on (with </a:t>
                  </a:r>
                  <a:r>
                    <a:rPr lang="en-US" sz="2400" b="0" i="1" u="none" strike="noStrike" baseline="0" dirty="0" smtClean="0">
                      <a:latin typeface="TimesNewRoman,Italic"/>
                    </a:rPr>
                    <a:t>V</a:t>
                  </a:r>
                  <a:r>
                    <a:rPr lang="en-US" sz="1100" b="1" i="1" u="none" strike="noStrike" baseline="0" dirty="0" smtClean="0">
                      <a:latin typeface="TimesNewRoman,Italic"/>
                    </a:rPr>
                    <a:t>BE</a:t>
                  </a:r>
                  <a:r>
                    <a:rPr lang="en-US" sz="1100" b="1" i="0" u="none" strike="noStrike" baseline="0" dirty="0" smtClean="0">
                      <a:latin typeface="Times" panose="02020603050405020304" pitchFamily="18" charset="0"/>
                    </a:rPr>
                    <a:t>1 </a:t>
                  </a:r>
                  <a:r>
                    <a:rPr lang="en-US" sz="2400" b="0" i="0" u="none" strike="noStrike" baseline="0" dirty="0" smtClean="0">
                      <a:latin typeface="Symbol" panose="05050102010706020507" pitchFamily="18" charset="2"/>
                    </a:rPr>
                    <a:t>= </a:t>
                  </a:r>
                  <a:r>
                    <a:rPr lang="en-US" sz="2400" b="0" i="0" u="none" strike="noStrike" baseline="0" dirty="0" smtClean="0">
                      <a:latin typeface="Times" panose="02020603050405020304" pitchFamily="18" charset="0"/>
                    </a:rPr>
                    <a:t>0.7 V), the emitter has to be at approximately </a:t>
                  </a:r>
                  <a:r>
                    <a:rPr lang="en-US" sz="2400" b="0" i="0" u="none" strike="noStrike" baseline="0" dirty="0" smtClean="0">
                      <a:latin typeface="Symbol" panose="05050102010706020507" pitchFamily="18" charset="2"/>
                    </a:rPr>
                    <a:t>+</a:t>
                  </a:r>
                  <a:r>
                    <a:rPr lang="en-US" sz="2400" b="0" i="0" u="none" strike="noStrike" baseline="0" dirty="0" smtClean="0">
                      <a:latin typeface="Times" panose="02020603050405020304" pitchFamily="18" charset="0"/>
                    </a:rPr>
                    <a:t>0.3 V, which keeps the EBJ of </a:t>
                  </a:r>
                  <a:r>
                    <a:rPr lang="en-US" sz="2400" b="0" i="1" u="none" strike="noStrike" baseline="0" dirty="0" smtClean="0">
                      <a:latin typeface="TimesNewRoman,Italic"/>
                    </a:rPr>
                    <a:t>Q</a:t>
                  </a:r>
                  <a:r>
                    <a:rPr lang="en-US" sz="1400" b="1" i="0" u="none" strike="noStrike" baseline="0" dirty="0" smtClean="0">
                      <a:latin typeface="Times" panose="02020603050405020304" pitchFamily="18" charset="0"/>
                    </a:rPr>
                    <a:t>2</a:t>
                  </a:r>
                  <a:r>
                    <a:rPr lang="en-US" sz="1000" b="0" i="0" u="none" strike="noStrike" baseline="0" dirty="0" smtClean="0">
                      <a:latin typeface="Times" panose="02020603050405020304" pitchFamily="18" charset="0"/>
                    </a:rPr>
                    <a:t> </a:t>
                  </a:r>
                  <a:r>
                    <a:rPr lang="en-US" sz="2400" b="0" i="0" u="none" strike="noStrike" baseline="0" dirty="0" smtClean="0">
                      <a:latin typeface="Times" panose="02020603050405020304" pitchFamily="18" charset="0"/>
                    </a:rPr>
                    <a:t>reverse-biased. The collector voltages will be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u="none" strike="noStrike" baseline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baseline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u="none" strike="noStrike" baseline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400" b="0" i="1" u="none" strike="noStrike" baseline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u="none" strike="noStrike" baseline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𝐶𝐶</m:t>
                          </m:r>
                        </m:sub>
                      </m:sSub>
                      <m:r>
                        <a:rPr lang="en-US" sz="2400" b="0" i="1" u="none" strike="noStrike" baseline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u="none" strike="noStrike" baseline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400" b="0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sSub>
                        <m:sSubPr>
                          <m:ctrlPr>
                            <a:rPr lang="en-US" sz="2400" b="0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u="none" strike="noStrike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a14:m>
                  <a:r>
                    <a:rPr lang="en-US" sz="1000" b="0" i="1" u="none" strike="noStrike" baseline="0" dirty="0" smtClean="0">
                      <a:latin typeface="TimesNewRoman,Italic"/>
                    </a:rPr>
                    <a:t> </a:t>
                  </a:r>
                  <a:r>
                    <a:rPr lang="en-US" sz="2400" b="0" i="0" u="none" strike="noStrike" baseline="0" dirty="0" smtClean="0">
                      <a:latin typeface="Times" panose="02020603050405020304" pitchFamily="18" charset="0"/>
                    </a:rPr>
                    <a:t>and </a:t>
                  </a:r>
                </a:p>
                <a:p>
                  <a:r>
                    <a:rPr lang="en-US" sz="2400" b="0" i="1" u="none" strike="noStrike" baseline="0" dirty="0" smtClean="0">
                      <a:latin typeface="NewBaskervilleITCbyBT-Italic"/>
                    </a:rPr>
                    <a:t>v</a:t>
                  </a:r>
                  <a:r>
                    <a:rPr lang="en-US" sz="1200" b="1" i="1" u="none" strike="noStrike" baseline="0" dirty="0" smtClean="0">
                      <a:latin typeface="TimesNewRoman,Italic"/>
                    </a:rPr>
                    <a:t>C</a:t>
                  </a:r>
                  <a:r>
                    <a:rPr lang="en-US" sz="1200" b="1" i="0" u="none" strike="noStrike" baseline="0" dirty="0" smtClean="0">
                      <a:latin typeface="Times" panose="02020603050405020304" pitchFamily="18" charset="0"/>
                    </a:rPr>
                    <a:t>2</a:t>
                  </a:r>
                  <a:r>
                    <a:rPr lang="en-US" sz="1000" b="0" i="0" u="none" strike="noStrike" baseline="0" dirty="0" smtClean="0">
                      <a:latin typeface="Times" panose="02020603050405020304" pitchFamily="18" charset="0"/>
                    </a:rPr>
                    <a:t> </a:t>
                  </a:r>
                  <a:r>
                    <a:rPr lang="en-US" sz="2400" b="0" i="0" u="none" strike="noStrike" baseline="0" dirty="0" smtClean="0">
                      <a:latin typeface="Symbol" panose="05050102010706020507" pitchFamily="18" charset="2"/>
                    </a:rPr>
                    <a:t>= </a:t>
                  </a:r>
                  <a:r>
                    <a:rPr lang="en-US" sz="2400" b="0" i="1" u="none" strike="noStrike" baseline="0" dirty="0" smtClean="0">
                      <a:latin typeface="TimesNewRoman,Italic"/>
                    </a:rPr>
                    <a:t>V</a:t>
                  </a:r>
                  <a:r>
                    <a:rPr lang="en-US" sz="1100" b="1" i="1" u="none" strike="noStrike" baseline="0" dirty="0" smtClean="0">
                      <a:latin typeface="TimesNewRoman,Italic"/>
                    </a:rPr>
                    <a:t>CC</a:t>
                  </a:r>
                  <a:r>
                    <a:rPr lang="en-US" sz="2400" b="0" i="0" u="none" strike="noStrike" baseline="0" dirty="0" smtClean="0">
                      <a:latin typeface="Times" panose="02020603050405020304" pitchFamily="18" charset="0"/>
                    </a:rPr>
                    <a:t>.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369" y="600790"/>
                  <a:ext cx="4815327" cy="230832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028" t="-2381" r="-3169" b="-50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137457" y="928526"/>
            <a:ext cx="8958131" cy="5755450"/>
            <a:chOff x="137457" y="928526"/>
            <a:chExt cx="8958131" cy="57554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457" y="928526"/>
              <a:ext cx="4010912" cy="5465916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626359" y="4375652"/>
              <a:ext cx="5469229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Times" panose="02020603050405020304" pitchFamily="18" charset="0"/>
                </a:rPr>
                <a:t>Let us now change </a:t>
              </a:r>
              <a:r>
                <a:rPr lang="en-US" sz="2400" i="1" dirty="0">
                  <a:latin typeface="NewBaskervilleITCbyBT-Italic"/>
                </a:rPr>
                <a:t>v</a:t>
              </a:r>
              <a:r>
                <a:rPr lang="en-US" sz="1000" i="1" dirty="0">
                  <a:latin typeface="TimesNewRoman,Italic"/>
                </a:rPr>
                <a:t>B</a:t>
              </a:r>
              <a:r>
                <a:rPr lang="en-US" sz="1000" dirty="0">
                  <a:latin typeface="Times" panose="02020603050405020304" pitchFamily="18" charset="0"/>
                </a:rPr>
                <a:t>1 </a:t>
              </a:r>
              <a:r>
                <a:rPr lang="en-US" sz="2400" dirty="0">
                  <a:latin typeface="Times" panose="02020603050405020304" pitchFamily="18" charset="0"/>
                </a:rPr>
                <a:t>to </a:t>
              </a:r>
              <a:r>
                <a:rPr lang="en-US" sz="2400" dirty="0" smtClean="0">
                  <a:latin typeface="Times" panose="02020603050405020304" pitchFamily="18" charset="0"/>
                </a:rPr>
                <a:t>-1 </a:t>
              </a:r>
              <a:r>
                <a:rPr lang="en-US" sz="2400" dirty="0">
                  <a:latin typeface="Times" panose="02020603050405020304" pitchFamily="18" charset="0"/>
                </a:rPr>
                <a:t>V </a:t>
              </a:r>
              <a:r>
                <a:rPr lang="en-US" sz="2400" dirty="0" smtClean="0">
                  <a:latin typeface="Times" panose="02020603050405020304" pitchFamily="18" charset="0"/>
                </a:rPr>
                <a:t>. </a:t>
              </a:r>
              <a:r>
                <a:rPr lang="en-US" sz="2400" dirty="0">
                  <a:latin typeface="Times" panose="02020603050405020304" pitchFamily="18" charset="0"/>
                </a:rPr>
                <a:t>Again with some reasoning it can be </a:t>
              </a:r>
              <a:r>
                <a:rPr lang="en-US" sz="2400" dirty="0" smtClean="0">
                  <a:latin typeface="Times" panose="02020603050405020304" pitchFamily="18" charset="0"/>
                </a:rPr>
                <a:t>seen that </a:t>
              </a:r>
              <a:r>
                <a:rPr lang="en-US" sz="2400" i="1" dirty="0">
                  <a:latin typeface="TimesNewRoman,Italic"/>
                </a:rPr>
                <a:t>Q</a:t>
              </a:r>
              <a:r>
                <a:rPr lang="en-US" sz="1000" dirty="0">
                  <a:latin typeface="Times" panose="02020603050405020304" pitchFamily="18" charset="0"/>
                </a:rPr>
                <a:t>1 </a:t>
              </a:r>
              <a:r>
                <a:rPr lang="en-US" sz="2400" dirty="0">
                  <a:latin typeface="Times" panose="02020603050405020304" pitchFamily="18" charset="0"/>
                </a:rPr>
                <a:t>will turn off, and </a:t>
              </a:r>
              <a:r>
                <a:rPr lang="en-US" sz="2400" i="1" dirty="0">
                  <a:latin typeface="TimesNewRoman,Italic"/>
                </a:rPr>
                <a:t>Q</a:t>
              </a:r>
              <a:r>
                <a:rPr lang="en-US" sz="1000" dirty="0">
                  <a:latin typeface="Times" panose="02020603050405020304" pitchFamily="18" charset="0"/>
                </a:rPr>
                <a:t>2 </a:t>
              </a:r>
              <a:r>
                <a:rPr lang="en-US" sz="2400" dirty="0">
                  <a:latin typeface="Times" panose="02020603050405020304" pitchFamily="18" charset="0"/>
                </a:rPr>
                <a:t>will carry all the current </a:t>
              </a:r>
              <a:r>
                <a:rPr lang="en-US" sz="2400" i="1" dirty="0">
                  <a:latin typeface="TimesNewRoman,Italic"/>
                </a:rPr>
                <a:t>I</a:t>
              </a:r>
              <a:r>
                <a:rPr lang="en-US" sz="2400" dirty="0">
                  <a:latin typeface="Times" panose="02020603050405020304" pitchFamily="18" charset="0"/>
                </a:rPr>
                <a:t>. The common emitter will be at </a:t>
              </a:r>
              <a:r>
                <a:rPr lang="en-US" sz="2400" dirty="0" smtClean="0">
                  <a:latin typeface="Times" panose="02020603050405020304" pitchFamily="18" charset="0"/>
                </a:rPr>
                <a:t>- 0.7 </a:t>
              </a:r>
              <a:r>
                <a:rPr lang="en-US" sz="2400" dirty="0">
                  <a:latin typeface="Times" panose="02020603050405020304" pitchFamily="18" charset="0"/>
                </a:rPr>
                <a:t>V</a:t>
              </a:r>
              <a:r>
                <a:rPr lang="en-US" sz="2400" dirty="0" smtClean="0">
                  <a:latin typeface="Times" panose="02020603050405020304" pitchFamily="18" charset="0"/>
                </a:rPr>
                <a:t>, which </a:t>
              </a:r>
              <a:r>
                <a:rPr lang="en-US" sz="2400" dirty="0">
                  <a:latin typeface="Times" panose="02020603050405020304" pitchFamily="18" charset="0"/>
                </a:rPr>
                <a:t>means that the EBJ of </a:t>
              </a:r>
              <a:r>
                <a:rPr lang="en-US" sz="2400" i="1" dirty="0">
                  <a:latin typeface="TimesNewRoman,Italic"/>
                </a:rPr>
                <a:t>Q</a:t>
              </a:r>
              <a:r>
                <a:rPr lang="en-US" sz="1000" dirty="0">
                  <a:latin typeface="Times" panose="02020603050405020304" pitchFamily="18" charset="0"/>
                </a:rPr>
                <a:t>1 </a:t>
              </a:r>
              <a:r>
                <a:rPr lang="en-US" sz="2400" dirty="0">
                  <a:latin typeface="Times" panose="02020603050405020304" pitchFamily="18" charset="0"/>
                </a:rPr>
                <a:t>will be reverse biased by 0.3 V. </a:t>
              </a:r>
              <a:endParaRPr lang="en-US" sz="2400" dirty="0"/>
            </a:p>
          </p:txBody>
        </p:sp>
      </p:grpSp>
      <p:sp>
        <p:nvSpPr>
          <p:cNvPr id="6" name="Rounded Rectangle 5"/>
          <p:cNvSpPr/>
          <p:nvPr/>
        </p:nvSpPr>
        <p:spPr>
          <a:xfrm>
            <a:off x="4378817" y="3000777"/>
            <a:ext cx="4716771" cy="117197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One “ON” the other “OFF” and vice versa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98597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08F3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99" b="45661"/>
          <a:stretch/>
        </p:blipFill>
        <p:spPr bwMode="auto">
          <a:xfrm>
            <a:off x="1759822" y="367047"/>
            <a:ext cx="5735682" cy="6312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se08F3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91" b="46441"/>
          <a:stretch/>
        </p:blipFill>
        <p:spPr bwMode="auto">
          <a:xfrm>
            <a:off x="1643487" y="225379"/>
            <a:ext cx="6750539" cy="5962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e08F3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1" t="59473" r="28685"/>
          <a:stretch/>
        </p:blipFill>
        <p:spPr bwMode="auto">
          <a:xfrm>
            <a:off x="323698" y="296213"/>
            <a:ext cx="8388425" cy="582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95504" y="128789"/>
            <a:ext cx="4507606" cy="850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Differential Amplifier with Active Load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0440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se08F3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61"/>
          <a:stretch/>
        </p:blipFill>
        <p:spPr bwMode="auto">
          <a:xfrm>
            <a:off x="2247286" y="211885"/>
            <a:ext cx="6490314" cy="5947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30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se08F3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35"/>
          <a:stretch/>
        </p:blipFill>
        <p:spPr bwMode="auto">
          <a:xfrm>
            <a:off x="493485" y="190112"/>
            <a:ext cx="5499887" cy="4410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372" y="190111"/>
            <a:ext cx="5798310" cy="24805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44" y="4395476"/>
            <a:ext cx="11443338" cy="219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6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71" y="330178"/>
            <a:ext cx="7642952" cy="26017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12" y="3360596"/>
            <a:ext cx="2942984" cy="9501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12" y="4855565"/>
            <a:ext cx="5220006" cy="1008205"/>
          </a:xfrm>
          <a:prstGeom prst="rect">
            <a:avLst/>
          </a:prstGeom>
        </p:spPr>
      </p:pic>
      <p:pic>
        <p:nvPicPr>
          <p:cNvPr id="5" name="Picture 3" descr="se08F3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35"/>
          <a:stretch/>
        </p:blipFill>
        <p:spPr bwMode="auto">
          <a:xfrm>
            <a:off x="6908800" y="3104085"/>
            <a:ext cx="4367772" cy="3502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e08F3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1" t="59473" r="28685"/>
          <a:stretch/>
        </p:blipFill>
        <p:spPr bwMode="auto">
          <a:xfrm>
            <a:off x="8360229" y="330178"/>
            <a:ext cx="3327323" cy="230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449943" y="4644571"/>
            <a:ext cx="5762171" cy="1422400"/>
          </a:xfrm>
          <a:prstGeom prst="ellipse">
            <a:avLst/>
          </a:prstGeom>
          <a:solidFill>
            <a:schemeClr val="accent1">
              <a:alpha val="14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98462" y="6074764"/>
                <a:ext cx="1621278" cy="711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sub>
                          </m:sSub>
                          <m:d>
                            <m:dPr>
                              <m:begChr m:val="‖"/>
                              <m:endChr m:val="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𝒐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462" y="6074764"/>
                <a:ext cx="1621278" cy="71167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411785" y="6199766"/>
            <a:ext cx="1351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Previous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16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6366" y="2500403"/>
            <a:ext cx="11423561" cy="2387600"/>
          </a:xfrm>
        </p:spPr>
        <p:txBody>
          <a:bodyPr>
            <a:normAutofit/>
          </a:bodyPr>
          <a:lstStyle/>
          <a:p>
            <a:r>
              <a:rPr lang="en-US" sz="7200" dirty="0" smtClean="0">
                <a:latin typeface="Arial Black" panose="020B0A04020102020204" pitchFamily="34" charset="0"/>
              </a:rPr>
              <a:t>Multistage Amplifiers</a:t>
            </a:r>
            <a:br>
              <a:rPr lang="en-US" sz="7200" dirty="0" smtClean="0">
                <a:latin typeface="Arial Black" panose="020B0A04020102020204" pitchFamily="34" charset="0"/>
              </a:rPr>
            </a:br>
            <a:endParaRPr lang="en-US" sz="7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80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4" y="94962"/>
            <a:ext cx="8169183" cy="65988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783" y="6355776"/>
            <a:ext cx="8840217" cy="50222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545465" y="888643"/>
            <a:ext cx="10256246" cy="3193960"/>
            <a:chOff x="1545465" y="888643"/>
            <a:chExt cx="10256246" cy="31939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68237" y="888643"/>
              <a:ext cx="3533474" cy="579945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1545465" y="2653048"/>
              <a:ext cx="4404574" cy="1429555"/>
            </a:xfrm>
            <a:prstGeom prst="ellipse">
              <a:avLst/>
            </a:prstGeom>
            <a:solidFill>
              <a:schemeClr val="accent1">
                <a:alpha val="18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eft Arrow 9"/>
            <p:cNvSpPr/>
            <p:nvPr/>
          </p:nvSpPr>
          <p:spPr>
            <a:xfrm rot="19519974">
              <a:off x="5631733" y="2156922"/>
              <a:ext cx="2995609" cy="32786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358596" y="1955863"/>
            <a:ext cx="5443116" cy="3797823"/>
            <a:chOff x="6358596" y="1955863"/>
            <a:chExt cx="5443116" cy="379782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68238" y="1955863"/>
              <a:ext cx="3533474" cy="587677"/>
            </a:xfrm>
            <a:prstGeom prst="rect">
              <a:avLst/>
            </a:prstGeom>
          </p:spPr>
        </p:pic>
        <p:sp>
          <p:nvSpPr>
            <p:cNvPr id="9" name="Oval 8"/>
            <p:cNvSpPr/>
            <p:nvPr/>
          </p:nvSpPr>
          <p:spPr>
            <a:xfrm>
              <a:off x="6358596" y="4951827"/>
              <a:ext cx="1575582" cy="801859"/>
            </a:xfrm>
            <a:prstGeom prst="ellipse">
              <a:avLst/>
            </a:prstGeom>
            <a:solidFill>
              <a:schemeClr val="accent1">
                <a:alpha val="1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eft Arrow 10"/>
            <p:cNvSpPr/>
            <p:nvPr/>
          </p:nvSpPr>
          <p:spPr>
            <a:xfrm rot="18551267">
              <a:off x="7463701" y="3744492"/>
              <a:ext cx="2995609" cy="32786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89397" y="888643"/>
            <a:ext cx="7109138" cy="4846893"/>
            <a:chOff x="489397" y="888643"/>
            <a:chExt cx="7109138" cy="4846893"/>
          </a:xfrm>
        </p:grpSpPr>
        <p:sp>
          <p:nvSpPr>
            <p:cNvPr id="2" name="Rounded Rectangle 1"/>
            <p:cNvSpPr/>
            <p:nvPr/>
          </p:nvSpPr>
          <p:spPr>
            <a:xfrm>
              <a:off x="489397" y="888643"/>
              <a:ext cx="7109138" cy="940157"/>
            </a:xfrm>
            <a:prstGeom prst="roundRect">
              <a:avLst/>
            </a:prstGeom>
            <a:solidFill>
              <a:srgbClr val="FF0000">
                <a:alpha val="14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315996" y="4795379"/>
              <a:ext cx="3000778" cy="940157"/>
            </a:xfrm>
            <a:prstGeom prst="roundRect">
              <a:avLst/>
            </a:prstGeom>
            <a:solidFill>
              <a:srgbClr val="FF0000">
                <a:alpha val="1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788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08F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1" y="56879"/>
            <a:ext cx="7746177" cy="667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Vertical Scroll 4"/>
          <p:cNvSpPr/>
          <p:nvPr/>
        </p:nvSpPr>
        <p:spPr>
          <a:xfrm>
            <a:off x="8285871" y="604911"/>
            <a:ext cx="3906129" cy="5613009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As the  dc biasing current and the dc voltage are not given we start our analysis of the circuit by first finding these values with the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487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08F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914" y="236228"/>
            <a:ext cx="8053789" cy="6515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139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667" y="158288"/>
            <a:ext cx="4042131" cy="373113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4103" y="158288"/>
            <a:ext cx="5549721" cy="75533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 Black" panose="020B0A04020102020204" pitchFamily="34" charset="0"/>
              </a:rPr>
              <a:t>Gain of First Stage 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8" y="913624"/>
            <a:ext cx="7918511" cy="3722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01" y="4814409"/>
            <a:ext cx="10773971" cy="18470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9" y="913623"/>
            <a:ext cx="7880910" cy="372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0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983" y="43152"/>
            <a:ext cx="5652752" cy="69094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 Black" panose="020B0A04020102020204" pitchFamily="34" charset="0"/>
              </a:rPr>
              <a:t>Gain of 2</a:t>
            </a:r>
            <a:r>
              <a:rPr lang="en-US" baseline="30000" dirty="0" smtClean="0">
                <a:latin typeface="Arial Black" panose="020B0A04020102020204" pitchFamily="34" charset="0"/>
              </a:rPr>
              <a:t>nd</a:t>
            </a:r>
            <a:r>
              <a:rPr lang="en-US" dirty="0" smtClean="0">
                <a:latin typeface="Arial Black" panose="020B0A04020102020204" pitchFamily="34" charset="0"/>
              </a:rPr>
              <a:t> Stage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530" y="0"/>
            <a:ext cx="4605470" cy="3112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3941"/>
            <a:ext cx="7081847" cy="22878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339" y="3311797"/>
            <a:ext cx="3721989" cy="33079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23166"/>
            <a:ext cx="7212460" cy="249657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9440214" y="1968185"/>
            <a:ext cx="1751527" cy="26682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2996213"/>
            <a:ext cx="7119761" cy="102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8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865" y="2554534"/>
            <a:ext cx="1111339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Arial Black" panose="020B0A04020102020204" pitchFamily="34" charset="0"/>
              </a:rPr>
              <a:t>Derivation of Large signal Equation</a:t>
            </a:r>
            <a:endParaRPr lang="en-US" sz="5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86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845" y="-1"/>
            <a:ext cx="3497156" cy="41469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31652"/>
            <a:ext cx="5409127" cy="30316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62723"/>
            <a:ext cx="5739015" cy="2073561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-1" y="0"/>
            <a:ext cx="4900815" cy="613669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 Black" panose="020B0A04020102020204" pitchFamily="34" charset="0"/>
              </a:rPr>
              <a:t>Gain of 3</a:t>
            </a:r>
            <a:r>
              <a:rPr lang="en-US" baseline="30000" dirty="0" smtClean="0">
                <a:latin typeface="Arial Black" panose="020B0A04020102020204" pitchFamily="34" charset="0"/>
              </a:rPr>
              <a:t>rd</a:t>
            </a:r>
            <a:r>
              <a:rPr lang="en-US" dirty="0" smtClean="0">
                <a:latin typeface="Arial Black" panose="020B0A04020102020204" pitchFamily="34" charset="0"/>
              </a:rPr>
              <a:t> Stage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9" name="Picture 8" descr="se08F4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04"/>
          <a:stretch/>
        </p:blipFill>
        <p:spPr bwMode="auto">
          <a:xfrm>
            <a:off x="6090161" y="-1"/>
            <a:ext cx="2431960" cy="667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029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993228" cy="862885"/>
          </a:xfrm>
        </p:spPr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</a:rPr>
              <a:t>Gain of the last Stage </a:t>
            </a:r>
            <a:endParaRPr lang="en-US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660" y="0"/>
            <a:ext cx="2248340" cy="25783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7919"/>
          <a:stretch/>
        </p:blipFill>
        <p:spPr>
          <a:xfrm>
            <a:off x="9943660" y="4129948"/>
            <a:ext cx="2248340" cy="27280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46" y="862885"/>
            <a:ext cx="4066767" cy="2044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07857"/>
            <a:ext cx="8636477" cy="13924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74016"/>
            <a:ext cx="3240864" cy="14712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1275" y="4706203"/>
            <a:ext cx="4140558" cy="2005204"/>
          </a:xfrm>
          <a:prstGeom prst="rect">
            <a:avLst/>
          </a:prstGeom>
        </p:spPr>
      </p:pic>
      <p:sp>
        <p:nvSpPr>
          <p:cNvPr id="3" name="Pentagon 2"/>
          <p:cNvSpPr/>
          <p:nvPr/>
        </p:nvSpPr>
        <p:spPr>
          <a:xfrm>
            <a:off x="4267461" y="4706203"/>
            <a:ext cx="943973" cy="61995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High Input</a:t>
            </a:r>
            <a:endParaRPr lang="en-US" dirty="0"/>
          </a:p>
        </p:txBody>
      </p:sp>
      <p:sp>
        <p:nvSpPr>
          <p:cNvPr id="10" name="Left Arrow 9"/>
          <p:cNvSpPr/>
          <p:nvPr/>
        </p:nvSpPr>
        <p:spPr>
          <a:xfrm>
            <a:off x="3240864" y="5708805"/>
            <a:ext cx="1382651" cy="10026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Low output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36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2250196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</a:rPr>
              <a:t>Second Method of evaluating the multistage amplifier circuit </a:t>
            </a:r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06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08F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2" y="911963"/>
            <a:ext cx="11878860" cy="538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111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4705"/>
            <a:ext cx="7099210" cy="11980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239" y="0"/>
            <a:ext cx="3395491" cy="6776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39" y="182573"/>
            <a:ext cx="2091524" cy="1079555"/>
          </a:xfrm>
          <a:prstGeom prst="rect">
            <a:avLst/>
          </a:prstGeom>
        </p:spPr>
      </p:pic>
      <p:pic>
        <p:nvPicPr>
          <p:cNvPr id="6" name="Picture 5" descr="se08F4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39" y="3013657"/>
            <a:ext cx="8065183" cy="3654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889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836" y="256741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 smtClean="0">
                <a:latin typeface="Arial Black" panose="020B0A04020102020204" pitchFamily="34" charset="0"/>
              </a:rPr>
              <a:t>Some examples for further understanding</a:t>
            </a:r>
            <a:endParaRPr lang="en-US" sz="5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26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777696" y="0"/>
            <a:ext cx="10515600" cy="1325563"/>
          </a:xfrm>
        </p:spPr>
        <p:txBody>
          <a:bodyPr/>
          <a:lstStyle/>
          <a:p>
            <a:r>
              <a:rPr lang="en-US" altLang="en-US" dirty="0" smtClean="0"/>
              <a:t>Half Circuit Example 1</a:t>
            </a:r>
          </a:p>
        </p:txBody>
      </p:sp>
      <p:pic>
        <p:nvPicPr>
          <p:cNvPr id="28675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71"/>
          <a:stretch/>
        </p:blipFill>
        <p:spPr bwMode="auto">
          <a:xfrm>
            <a:off x="7561942" y="1520373"/>
            <a:ext cx="4397829" cy="307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867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5418855"/>
              </p:ext>
            </p:extLst>
          </p:nvPr>
        </p:nvGraphicFramePr>
        <p:xfrm>
          <a:off x="5795281" y="5384802"/>
          <a:ext cx="1967415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8" name="Equation" r:id="rId4" imgW="533160" imgH="228600" progId="Equation.DSMT4">
                  <p:embed/>
                </p:oleObj>
              </mc:Choice>
              <mc:Fallback>
                <p:oleObj name="Equation" r:id="rId4" imgW="5331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281" y="5384802"/>
                        <a:ext cx="1967415" cy="79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14"/>
          <a:stretch/>
        </p:blipFill>
        <p:spPr bwMode="auto">
          <a:xfrm>
            <a:off x="312510" y="1844449"/>
            <a:ext cx="3755571" cy="307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298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Half Circuit Example 2</a:t>
            </a:r>
          </a:p>
        </p:txBody>
      </p:sp>
      <p:grpSp>
        <p:nvGrpSpPr>
          <p:cNvPr id="29699" name="Group 7"/>
          <p:cNvGrpSpPr>
            <a:grpSpLocks/>
          </p:cNvGrpSpPr>
          <p:nvPr/>
        </p:nvGrpSpPr>
        <p:grpSpPr bwMode="auto">
          <a:xfrm>
            <a:off x="2057400" y="1447800"/>
            <a:ext cx="8013700" cy="4876800"/>
            <a:chOff x="75" y="624"/>
            <a:chExt cx="5048" cy="3072"/>
          </a:xfrm>
        </p:grpSpPr>
        <p:pic>
          <p:nvPicPr>
            <p:cNvPr id="29701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" y="624"/>
              <a:ext cx="2883" cy="3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2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0" y="1176"/>
              <a:ext cx="1793" cy="1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29700" name="Object 2"/>
          <p:cNvGraphicFramePr>
            <a:graphicFrameLocks noChangeAspect="1"/>
          </p:cNvGraphicFramePr>
          <p:nvPr/>
        </p:nvGraphicFramePr>
        <p:xfrm>
          <a:off x="6400800" y="1447801"/>
          <a:ext cx="38862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2" name="Equation" r:id="rId5" imgW="2476500" imgH="330200" progId="Equation.3">
                  <p:embed/>
                </p:oleObj>
              </mc:Choice>
              <mc:Fallback>
                <p:oleObj name="Equation" r:id="rId5" imgW="24765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1447801"/>
                        <a:ext cx="388620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342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Half Circuit Example 4</a:t>
            </a:r>
          </a:p>
        </p:txBody>
      </p:sp>
      <p:grpSp>
        <p:nvGrpSpPr>
          <p:cNvPr id="31747" name="Group 10"/>
          <p:cNvGrpSpPr>
            <a:grpSpLocks/>
          </p:cNvGrpSpPr>
          <p:nvPr/>
        </p:nvGrpSpPr>
        <p:grpSpPr bwMode="auto">
          <a:xfrm>
            <a:off x="1676400" y="1339850"/>
            <a:ext cx="8724900" cy="3613150"/>
            <a:chOff x="16" y="904"/>
            <a:chExt cx="5496" cy="2276"/>
          </a:xfrm>
        </p:grpSpPr>
        <p:pic>
          <p:nvPicPr>
            <p:cNvPr id="31749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" y="904"/>
              <a:ext cx="3360" cy="2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0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4" y="936"/>
              <a:ext cx="1818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1748" name="Object 2"/>
          <p:cNvGraphicFramePr>
            <a:graphicFrameLocks noChangeAspect="1"/>
          </p:cNvGraphicFramePr>
          <p:nvPr/>
        </p:nvGraphicFramePr>
        <p:xfrm>
          <a:off x="6172200" y="4332288"/>
          <a:ext cx="2438400" cy="153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6" name="Equation" r:id="rId5" imgW="990170" imgH="622030" progId="Equation.3">
                  <p:embed/>
                </p:oleObj>
              </mc:Choice>
              <mc:Fallback>
                <p:oleObj name="Equation" r:id="rId5" imgW="990170" imgH="62203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4332288"/>
                        <a:ext cx="2438400" cy="1535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766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My Documents\New Folder\ch07_conv\sedr42021_p070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868" y="395514"/>
            <a:ext cx="7527018" cy="6097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262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8890" y="162909"/>
            <a:ext cx="1185285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" panose="02020603050405020304" pitchFamily="18" charset="0"/>
              </a:rPr>
              <a:t>If we denote </a:t>
            </a:r>
            <a:r>
              <a:rPr lang="en-US" sz="2400" dirty="0" smtClean="0">
                <a:latin typeface="Times" panose="02020603050405020304" pitchFamily="18" charset="0"/>
              </a:rPr>
              <a:t>the voltage </a:t>
            </a:r>
            <a:r>
              <a:rPr lang="en-US" sz="2400" dirty="0">
                <a:latin typeface="Times" panose="02020603050405020304" pitchFamily="18" charset="0"/>
              </a:rPr>
              <a:t>at the common emitter by </a:t>
            </a:r>
            <a:r>
              <a:rPr lang="en-US" sz="2800" i="1" dirty="0" err="1">
                <a:latin typeface="NewBaskervilleITCbyBT-Italic"/>
              </a:rPr>
              <a:t>v</a:t>
            </a:r>
            <a:r>
              <a:rPr lang="en-US" sz="1100" b="1" i="1" dirty="0" err="1">
                <a:latin typeface="TimesNewRoman,Italic"/>
              </a:rPr>
              <a:t>E</a:t>
            </a:r>
            <a:r>
              <a:rPr lang="en-US" sz="1000" i="1" dirty="0">
                <a:latin typeface="TimesNewRoman,Italic"/>
              </a:rPr>
              <a:t> </a:t>
            </a:r>
            <a:r>
              <a:rPr lang="en-US" sz="1000" i="1" dirty="0" smtClean="0">
                <a:latin typeface="TimesNewRoman,Italic"/>
              </a:rPr>
              <a:t> </a:t>
            </a:r>
            <a:r>
              <a:rPr lang="en-US" sz="2400" dirty="0" smtClean="0">
                <a:latin typeface="Times" panose="02020603050405020304" pitchFamily="18" charset="0"/>
              </a:rPr>
              <a:t>and </a:t>
            </a:r>
            <a:r>
              <a:rPr lang="en-US" sz="2400" dirty="0">
                <a:latin typeface="Times" panose="02020603050405020304" pitchFamily="18" charset="0"/>
              </a:rPr>
              <a:t>neglecting the Early effect, the </a:t>
            </a:r>
            <a:r>
              <a:rPr lang="en-US" sz="2400" b="1" i="1" dirty="0">
                <a:solidFill>
                  <a:srgbClr val="FF0000"/>
                </a:solidFill>
                <a:latin typeface="Times" panose="02020603050405020304" pitchFamily="18" charset="0"/>
              </a:rPr>
              <a:t>exponential</a:t>
            </a:r>
            <a:r>
              <a:rPr lang="en-US" sz="2400" dirty="0">
                <a:latin typeface="Times" panose="02020603050405020304" pitchFamily="18" charset="0"/>
              </a:rPr>
              <a:t> </a:t>
            </a:r>
            <a:r>
              <a:rPr lang="en-US" sz="2400" dirty="0" smtClean="0">
                <a:latin typeface="Times" panose="02020603050405020304" pitchFamily="18" charset="0"/>
              </a:rPr>
              <a:t>relationship applied </a:t>
            </a:r>
            <a:r>
              <a:rPr lang="en-US" sz="2400" dirty="0">
                <a:latin typeface="Times" panose="02020603050405020304" pitchFamily="18" charset="0"/>
              </a:rPr>
              <a:t>to each of the two transistors may be written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6" y="3183692"/>
            <a:ext cx="3197280" cy="11177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17" y="1305010"/>
            <a:ext cx="2722925" cy="1643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828" y="4022984"/>
            <a:ext cx="3835268" cy="21079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3017" y="4605106"/>
                <a:ext cx="3307444" cy="5733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𝑩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𝑩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17" y="4605106"/>
                <a:ext cx="3307444" cy="57336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3016" y="5756079"/>
                <a:ext cx="4856971" cy="5733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𝑩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b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𝑩</m:t>
                                      </m:r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016" y="5756079"/>
                <a:ext cx="4856971" cy="57336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515887" y="1284832"/>
                <a:ext cx="3862211" cy="5037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d>
                        <m:d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𝑩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𝑩</m:t>
                                          </m:r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𝑽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𝑻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d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887" y="1284832"/>
                <a:ext cx="3862211" cy="50379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953828" y="2321009"/>
                <a:ext cx="2999026" cy="103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20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f>
                                    <m:fPr>
                                      <m:type m:val="skw"/>
                                      <m:ctrlPr>
                                        <a:rPr lang="en-US" sz="20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𝒗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𝑩</m:t>
                                              </m:r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𝒗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𝑩</m:t>
                                              </m:r>
                                              <m:r>
                                                <a:rPr lang="en-US" sz="2000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𝑽</m:t>
                                          </m:r>
                                        </m:e>
                                        <m:sub>
                                          <m:r>
                                            <a:rPr lang="en-US" sz="20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b>
                                      </m:sSub>
                                    </m:den>
                                  </m:f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828" y="2321009"/>
                <a:ext cx="2999026" cy="103124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66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My Documents\New Folder\ch07_conv\sedr42021_p070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221" y="153149"/>
            <a:ext cx="5691780" cy="6075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634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7547"/>
            <a:ext cx="12119419" cy="373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4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2" y="112856"/>
            <a:ext cx="11842637" cy="57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5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71" y="0"/>
            <a:ext cx="11713030" cy="68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8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84" y="200095"/>
            <a:ext cx="11257429" cy="661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3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49" y="0"/>
            <a:ext cx="10429894" cy="661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My Documents\New Folder\ch07_conv\sedr42021_p071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0175"/>
            <a:ext cx="5722937" cy="418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60104"/>
          <a:stretch/>
        </p:blipFill>
        <p:spPr>
          <a:xfrm>
            <a:off x="-1" y="33135"/>
            <a:ext cx="6952344" cy="21897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38657" b="37678"/>
          <a:stretch/>
        </p:blipFill>
        <p:spPr>
          <a:xfrm>
            <a:off x="4198937" y="2222923"/>
            <a:ext cx="6332421" cy="137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7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</a:rPr>
              <a:t>Home Assignment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99112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Arial Black" panose="020B0A04020102020204" pitchFamily="34" charset="0"/>
              </a:rPr>
              <a:t>Read chapter no 8 from text book</a:t>
            </a:r>
          </a:p>
          <a:p>
            <a:endParaRPr lang="en-US" sz="3200" dirty="0">
              <a:latin typeface="Arial Black" panose="020B0A04020102020204" pitchFamily="34" charset="0"/>
            </a:endParaRPr>
          </a:p>
          <a:p>
            <a:endParaRPr lang="en-US" sz="3200" dirty="0" smtClean="0">
              <a:latin typeface="Arial Black" panose="020B0A04020102020204" pitchFamily="34" charset="0"/>
            </a:endParaRPr>
          </a:p>
          <a:p>
            <a:r>
              <a:rPr lang="en-US" sz="3200" dirty="0" smtClean="0">
                <a:latin typeface="Arial Black" panose="020B0A04020102020204" pitchFamily="34" charset="0"/>
              </a:rPr>
              <a:t>Understand all solved examples of Chap. 8 </a:t>
            </a:r>
          </a:p>
          <a:p>
            <a:endParaRPr lang="en-US" sz="3200" dirty="0">
              <a:latin typeface="Arial Black" panose="020B0A04020102020204" pitchFamily="34" charset="0"/>
            </a:endParaRPr>
          </a:p>
          <a:p>
            <a:r>
              <a:rPr lang="en-US" sz="3200" dirty="0" smtClean="0">
                <a:latin typeface="Arial Black" panose="020B0A04020102020204" pitchFamily="34" charset="0"/>
              </a:rPr>
              <a:t>Assignment is for your practice, need not to submit it   </a:t>
            </a:r>
            <a:endParaRPr lang="en-US" sz="3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63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1680" y="1815921"/>
            <a:ext cx="7650050" cy="3953813"/>
          </a:xfrm>
        </p:spPr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</a:rPr>
              <a:t>SUMMARY </a:t>
            </a:r>
            <a:br>
              <a:rPr lang="en-US" dirty="0" smtClean="0">
                <a:latin typeface="Arial Black" panose="020B0A04020102020204" pitchFamily="34" charset="0"/>
              </a:rPr>
            </a:br>
            <a:r>
              <a:rPr lang="en-US" dirty="0" smtClean="0">
                <a:latin typeface="Arial Black" panose="020B0A04020102020204" pitchFamily="34" charset="0"/>
              </a:rPr>
              <a:t>(MOS &amp; BJT)</a:t>
            </a:r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06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02" y="149475"/>
            <a:ext cx="10715223" cy="670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07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06" y="601480"/>
            <a:ext cx="3510419" cy="8757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06" y="2189408"/>
            <a:ext cx="3912538" cy="30909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71770" y="1483097"/>
            <a:ext cx="58202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latin typeface="Times" panose="02020603050405020304" pitchFamily="18" charset="0"/>
              </a:rPr>
              <a:t>First, note that the amplifier responds only to the difference voltage </a:t>
            </a:r>
            <a:r>
              <a:rPr lang="en-US" sz="2800" i="1" dirty="0">
                <a:latin typeface="NewBaskervilleITCbyBT-Italic"/>
              </a:rPr>
              <a:t>v</a:t>
            </a:r>
            <a:r>
              <a:rPr lang="en-US" sz="1400" i="1" dirty="0">
                <a:latin typeface="TimesNewRoman,Italic"/>
              </a:rPr>
              <a:t>id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371770" y="2794246"/>
                <a:ext cx="5820230" cy="35813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 startAt="2"/>
                </a:pPr>
                <a:r>
                  <a:rPr lang="en-US" sz="2800" dirty="0" smtClean="0">
                    <a:latin typeface="Times" panose="02020603050405020304" pitchFamily="18" charset="0"/>
                  </a:rPr>
                  <a:t>difference voltage of about 4</a:t>
                </a:r>
                <a:r>
                  <a:rPr lang="en-US" sz="2800" i="1" dirty="0" smtClean="0">
                    <a:latin typeface="TimesNewRoman,Italic"/>
                  </a:rPr>
                  <a:t>V</a:t>
                </a:r>
                <a:r>
                  <a:rPr lang="en-US" sz="1050" i="1" dirty="0" smtClean="0">
                    <a:latin typeface="TimesNewRoman,Italic"/>
                  </a:rPr>
                  <a:t>T </a:t>
                </a:r>
                <a:r>
                  <a:rPr lang="en-US" sz="2800" dirty="0">
                    <a:latin typeface="Times" panose="02020603050405020304" pitchFamily="18" charset="0"/>
                  </a:rPr>
                  <a:t>(100 mV) is sufficient to switch the current almost entirely to one side of the BJT pair</a:t>
                </a:r>
                <a:r>
                  <a:rPr lang="en-US" sz="2800" dirty="0" smtClean="0">
                    <a:latin typeface="Times" panose="02020603050405020304" pitchFamily="18" charset="0"/>
                  </a:rPr>
                  <a:t>. </a:t>
                </a:r>
              </a:p>
              <a:p>
                <a:pPr marL="342900" indent="-342900">
                  <a:buFont typeface="+mj-lt"/>
                  <a:buAutoNum type="arabicPeriod" startAt="2"/>
                </a:pPr>
                <a:endParaRPr lang="en-US" sz="2800" dirty="0">
                  <a:latin typeface="Times" panose="02020603050405020304" pitchFamily="18" charset="0"/>
                </a:endParaRPr>
              </a:p>
              <a:p>
                <a:r>
                  <a:rPr lang="en-US" sz="2800" dirty="0">
                    <a:latin typeface="Times" panose="02020603050405020304" pitchFamily="18" charset="0"/>
                  </a:rPr>
                  <a:t>Note that this is much smaller than the corresponding voltage for the MOS pair,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𝑂𝑉</m:t>
                        </m:r>
                      </m:sub>
                    </m:sSub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770" y="2794246"/>
                <a:ext cx="5820230" cy="3581365"/>
              </a:xfrm>
              <a:prstGeom prst="rect">
                <a:avLst/>
              </a:prstGeom>
              <a:blipFill rotWithShape="0">
                <a:blip r:embed="rId4"/>
                <a:stretch>
                  <a:fillRect l="-2094" t="-1871" r="-2513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096000" y="746975"/>
            <a:ext cx="5237408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General conclusions</a:t>
            </a:r>
            <a:endParaRPr lang="en-US" sz="32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ular Callout 1"/>
              <p:cNvSpPr/>
              <p:nvPr/>
            </p:nvSpPr>
            <p:spPr>
              <a:xfrm>
                <a:off x="4196244" y="4414344"/>
                <a:ext cx="2175526" cy="2177143"/>
              </a:xfrm>
              <a:prstGeom prst="wedgeRectCallout">
                <a:avLst>
                  <a:gd name="adj1" fmla="val -86927"/>
                  <a:gd name="adj2" fmla="val -100833"/>
                </a:avLst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>
                    <a:solidFill>
                      <a:schemeClr val="tx1"/>
                    </a:solidFill>
                  </a:rPr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𝒊𝒅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 smtClean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ular Callout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244" y="4414344"/>
                <a:ext cx="2175526" cy="2177143"/>
              </a:xfrm>
              <a:prstGeom prst="wedgeRectCallout">
                <a:avLst>
                  <a:gd name="adj1" fmla="val -86927"/>
                  <a:gd name="adj2" fmla="val -100833"/>
                </a:avLst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212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304"/>
            <a:ext cx="11590986" cy="673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6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46" y="0"/>
            <a:ext cx="10985680" cy="685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8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75" y="124408"/>
            <a:ext cx="11640694" cy="669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9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0" y="115303"/>
            <a:ext cx="11109780" cy="671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4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3" y="102484"/>
            <a:ext cx="11312109" cy="673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8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4" y="134780"/>
            <a:ext cx="10963366" cy="668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3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612"/>
            <a:ext cx="12095924" cy="669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9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4" y="140427"/>
            <a:ext cx="11216705" cy="669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6" y="0"/>
            <a:ext cx="120881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2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1" y="133081"/>
            <a:ext cx="11388876" cy="673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3" descr="se08F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255" y="218941"/>
            <a:ext cx="7646433" cy="5534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5" descr="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31" y="6124979"/>
            <a:ext cx="12076469" cy="430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ular Callout 1"/>
              <p:cNvSpPr/>
              <p:nvPr/>
            </p:nvSpPr>
            <p:spPr>
              <a:xfrm>
                <a:off x="7300686" y="1973943"/>
                <a:ext cx="4760685" cy="1175657"/>
              </a:xfrm>
              <a:prstGeom prst="wedgeRectCallout">
                <a:avLst>
                  <a:gd name="adj1" fmla="val -40345"/>
                  <a:gd name="adj2" fmla="val 174846"/>
                </a:avLst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 smtClean="0">
                    <a:solidFill>
                      <a:schemeClr val="tx1"/>
                    </a:solidFill>
                    <a:latin typeface="Times" panose="02020603050405020304" pitchFamily="18" charset="0"/>
                  </a:rPr>
                  <a:t>Differential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Times" panose="020206030504050203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Times" panose="02020603050405020304" pitchFamily="18" charset="0"/>
                  </a:rPr>
                  <a:t>of about 4</a:t>
                </a:r>
                <a:r>
                  <a:rPr lang="en-US" i="1" dirty="0">
                    <a:solidFill>
                      <a:schemeClr val="tx1"/>
                    </a:solidFill>
                    <a:latin typeface="TimesNewRoman,Italic"/>
                  </a:rPr>
                  <a:t>V</a:t>
                </a:r>
                <a:r>
                  <a:rPr lang="en-US" sz="800" i="1" dirty="0">
                    <a:solidFill>
                      <a:schemeClr val="tx1"/>
                    </a:solidFill>
                    <a:latin typeface="TimesNewRoman,Italic"/>
                  </a:rPr>
                  <a:t>T </a:t>
                </a:r>
                <a:r>
                  <a:rPr lang="en-US" dirty="0">
                    <a:solidFill>
                      <a:schemeClr val="tx1"/>
                    </a:solidFill>
                    <a:latin typeface="Times" panose="02020603050405020304" pitchFamily="18" charset="0"/>
                  </a:rPr>
                  <a:t>(100 mV) is sufficient to switch the current almost entirely to one side of the BJT pair. </a:t>
                </a:r>
              </a:p>
            </p:txBody>
          </p:sp>
        </mc:Choice>
        <mc:Fallback xmlns="">
          <p:sp>
            <p:nvSpPr>
              <p:cNvPr id="2" name="Rectangular Callout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686" y="1973943"/>
                <a:ext cx="4760685" cy="1175657"/>
              </a:xfrm>
              <a:prstGeom prst="wedgeRectCallout">
                <a:avLst>
                  <a:gd name="adj1" fmla="val -40345"/>
                  <a:gd name="adj2" fmla="val 174846"/>
                </a:avLst>
              </a:prstGeom>
              <a:blipFill rotWithShape="0">
                <a:blip r:embed="rId4"/>
                <a:stretch>
                  <a:fillRect l="-1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046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2" y="94820"/>
            <a:ext cx="11034373" cy="672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2" y="172550"/>
            <a:ext cx="10631902" cy="658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4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49" y="168635"/>
            <a:ext cx="10668166" cy="654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3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73" y="95510"/>
            <a:ext cx="10242656" cy="654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3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73" y="95135"/>
            <a:ext cx="10850842" cy="66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5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55" y="119885"/>
            <a:ext cx="10817966" cy="659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883" y="300599"/>
            <a:ext cx="10071279" cy="65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8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00" y="266545"/>
            <a:ext cx="9745979" cy="659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60" y="220084"/>
            <a:ext cx="10050326" cy="663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2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34" y="120778"/>
            <a:ext cx="11897691" cy="655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77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6972</TotalTime>
  <Words>891</Words>
  <Application>Microsoft Office PowerPoint</Application>
  <PresentationFormat>Widescreen</PresentationFormat>
  <Paragraphs>119</Paragraphs>
  <Slides>108</Slides>
  <Notes>0</Notes>
  <HiddenSlides>3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108</vt:i4>
      </vt:variant>
    </vt:vector>
  </HeadingPairs>
  <TitlesOfParts>
    <vt:vector size="124" baseType="lpstr">
      <vt:lpstr>Arial</vt:lpstr>
      <vt:lpstr>Arial Black</vt:lpstr>
      <vt:lpstr>Calibri</vt:lpstr>
      <vt:lpstr>Calibri Light</vt:lpstr>
      <vt:lpstr>Cambria Math</vt:lpstr>
      <vt:lpstr>NewBaskervilleITCbyBT-Italic</vt:lpstr>
      <vt:lpstr>Symbol</vt:lpstr>
      <vt:lpstr>Times</vt:lpstr>
      <vt:lpstr>Times New Roman</vt:lpstr>
      <vt:lpstr>TimesNewRoman</vt:lpstr>
      <vt:lpstr>TimesNewRoman,Bold</vt:lpstr>
      <vt:lpstr>TimesNewRoman,Italic</vt:lpstr>
      <vt:lpstr>Office Theme</vt:lpstr>
      <vt:lpstr>Image</vt:lpstr>
      <vt:lpstr>MathType 6.0 Equation</vt:lpstr>
      <vt:lpstr>Equation</vt:lpstr>
      <vt:lpstr>BJT-Differential Amplifier  </vt:lpstr>
      <vt:lpstr>PowerPoint Presentation</vt:lpstr>
      <vt:lpstr>Basic Operation </vt:lpstr>
      <vt:lpstr>PowerPoint Presentation</vt:lpstr>
      <vt:lpstr>Large differential input</vt:lpstr>
      <vt:lpstr>Derivation of Large signal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Small Signal Operations</vt:lpstr>
      <vt:lpstr>The Collector Currents When v_id is Applied</vt:lpstr>
      <vt:lpstr>PowerPoint Presentation</vt:lpstr>
      <vt:lpstr>Small-Signal Operation</vt:lpstr>
      <vt:lpstr>An alternate view point</vt:lpstr>
      <vt:lpstr>Common Mode input resistance </vt:lpstr>
      <vt:lpstr>PowerPoint Presentation</vt:lpstr>
      <vt:lpstr>PowerPoint Presentation</vt:lpstr>
      <vt:lpstr>Differential Input Resistance</vt:lpstr>
      <vt:lpstr>PowerPoint Presentation</vt:lpstr>
      <vt:lpstr>Differential Voltage &amp; Voltage Gain </vt:lpstr>
      <vt:lpstr>PowerPoint Presentation</vt:lpstr>
      <vt:lpstr>PowerPoint Presentation</vt:lpstr>
      <vt:lpstr>The Differential Half-Circuit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Section A</vt:lpstr>
      <vt:lpstr>PowerPoint Presentation</vt:lpstr>
      <vt:lpstr>Common-Mode Gain and CMRR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Lecture 2</vt:lpstr>
      <vt:lpstr>Other Non-linearity  </vt:lpstr>
      <vt:lpstr>Input Offset Voltage of the MOS Differential Pair</vt:lpstr>
      <vt:lpstr>PowerPoint Presentation</vt:lpstr>
      <vt:lpstr>PowerPoint Presentation</vt:lpstr>
      <vt:lpstr>PowerPoint Presentation</vt:lpstr>
      <vt:lpstr>Multi-stage Amplifier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Multistage Amplifiers </vt:lpstr>
      <vt:lpstr>PowerPoint Presentation</vt:lpstr>
      <vt:lpstr>PowerPoint Presentation</vt:lpstr>
      <vt:lpstr>PowerPoint Presentation</vt:lpstr>
      <vt:lpstr>Gain of First Stage </vt:lpstr>
      <vt:lpstr>Gain of 2nd Stage</vt:lpstr>
      <vt:lpstr>Gain of 3rd Stage</vt:lpstr>
      <vt:lpstr>Gain of the last Stage </vt:lpstr>
      <vt:lpstr>Second Method of evaluating the multistage amplifier circuit </vt:lpstr>
      <vt:lpstr>PowerPoint Presentation</vt:lpstr>
      <vt:lpstr>PowerPoint Presentation</vt:lpstr>
      <vt:lpstr>Some examples for further understanding</vt:lpstr>
      <vt:lpstr>Half Circuit Example 1</vt:lpstr>
      <vt:lpstr>Half Circuit Example 2</vt:lpstr>
      <vt:lpstr>Half Circuit Example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 Assignment</vt:lpstr>
      <vt:lpstr>SUMMARY  (MOS &amp; BJT)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BJT-Differential Amplifier  </dc:title>
  <dc:creator>Abdul Basit Alvi</dc:creator>
  <cp:lastModifiedBy>Abdul Basit Alvi</cp:lastModifiedBy>
  <cp:revision>60</cp:revision>
  <dcterms:created xsi:type="dcterms:W3CDTF">2022-10-14T04:46:25Z</dcterms:created>
  <dcterms:modified xsi:type="dcterms:W3CDTF">2022-10-21T01:39:47Z</dcterms:modified>
</cp:coreProperties>
</file>